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5"/>
  </p:notesMasterIdLst>
  <p:sldIdLst>
    <p:sldId id="257" r:id="rId2"/>
    <p:sldId id="266" r:id="rId3"/>
    <p:sldId id="258" r:id="rId4"/>
    <p:sldId id="259" r:id="rId5"/>
    <p:sldId id="260" r:id="rId6"/>
    <p:sldId id="261" r:id="rId7"/>
    <p:sldId id="262" r:id="rId8"/>
    <p:sldId id="263" r:id="rId9"/>
    <p:sldId id="264" r:id="rId10"/>
    <p:sldId id="268" r:id="rId11"/>
    <p:sldId id="265" r:id="rId12"/>
    <p:sldId id="274" r:id="rId13"/>
    <p:sldId id="294" r:id="rId14"/>
    <p:sldId id="289" r:id="rId15"/>
    <p:sldId id="283" r:id="rId16"/>
    <p:sldId id="295" r:id="rId17"/>
    <p:sldId id="287" r:id="rId18"/>
    <p:sldId id="269" r:id="rId19"/>
    <p:sldId id="275" r:id="rId20"/>
    <p:sldId id="291" r:id="rId21"/>
    <p:sldId id="292" r:id="rId22"/>
    <p:sldId id="279" r:id="rId23"/>
    <p:sldId id="278" r:id="rId24"/>
    <p:sldId id="298" r:id="rId25"/>
    <p:sldId id="299" r:id="rId26"/>
    <p:sldId id="286" r:id="rId27"/>
    <p:sldId id="273" r:id="rId28"/>
    <p:sldId id="285" r:id="rId29"/>
    <p:sldId id="293" r:id="rId30"/>
    <p:sldId id="288" r:id="rId31"/>
    <p:sldId id="281" r:id="rId32"/>
    <p:sldId id="290" r:id="rId33"/>
    <p:sldId id="296"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18C"/>
    <a:srgbClr val="81A75E"/>
    <a:srgbClr val="82E698"/>
    <a:srgbClr val="638961"/>
    <a:srgbClr val="47AC9E"/>
    <a:srgbClr val="8988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63" autoAdjust="0"/>
    <p:restoredTop sz="81181" autoAdjust="0"/>
  </p:normalViewPr>
  <p:slideViewPr>
    <p:cSldViewPr snapToGrid="0" snapToObjects="1">
      <p:cViewPr>
        <p:scale>
          <a:sx n="91" d="100"/>
          <a:sy n="91" d="100"/>
        </p:scale>
        <p:origin x="1832" y="408"/>
      </p:cViewPr>
      <p:guideLst>
        <p:guide orient="horz" pos="2160"/>
        <p:guide pos="2880"/>
      </p:guideLst>
    </p:cSldViewPr>
  </p:slideViewPr>
  <p:outlineViewPr>
    <p:cViewPr>
      <p:scale>
        <a:sx n="33" d="100"/>
        <a:sy n="33" d="100"/>
      </p:scale>
      <p:origin x="0" y="520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B6B90D3-E037-A44D-88E6-CF96B6E75FB9}" type="datetimeFigureOut">
              <a:rPr lang="en-US" smtClean="0"/>
              <a:t>7/14/15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EE9E23-F904-D44D-9345-F4BD61AF6130}" type="slidenum">
              <a:rPr lang="en-US" smtClean="0"/>
              <a:t>‹#›</a:t>
            </a:fld>
            <a:endParaRPr lang="en-US"/>
          </a:p>
        </p:txBody>
      </p:sp>
    </p:spTree>
    <p:extLst>
      <p:ext uri="{BB962C8B-B14F-4D97-AF65-F5344CB8AC3E}">
        <p14:creationId xmlns:p14="http://schemas.microsoft.com/office/powerpoint/2010/main" val="34857977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Groucho</a:t>
            </a:r>
            <a:r>
              <a:rPr lang="en-US" dirty="0" smtClean="0"/>
              <a:t> mediates long-range</a:t>
            </a:r>
            <a:r>
              <a:rPr lang="en-US" baseline="0" dirty="0" smtClean="0"/>
              <a:t> repression. The idea of long-range repression can be demonstrated in the following diagram. A transcription factor binds an CRM leading to a specific spatial expression pattern. An independent transcription factor binds to another enhancer element, at a distance of greater than 1 kb, and leads to a different specific spatial expression pattern. If Gro is recruited by one of these transcription factors, it can lead to the repression of all enhancer elements driving expression of the gene. This is in contrast to short-range repressors that mediate repression of single enhancer elements over a few hundred bps.</a:t>
            </a:r>
            <a:endParaRPr lang="en-US" dirty="0"/>
          </a:p>
        </p:txBody>
      </p:sp>
      <p:sp>
        <p:nvSpPr>
          <p:cNvPr id="4" name="Slide Number Placeholder 3"/>
          <p:cNvSpPr>
            <a:spLocks noGrp="1"/>
          </p:cNvSpPr>
          <p:nvPr>
            <p:ph type="sldNum" sz="quarter" idx="10"/>
          </p:nvPr>
        </p:nvSpPr>
        <p:spPr/>
        <p:txBody>
          <a:bodyPr/>
          <a:lstStyle/>
          <a:p>
            <a:fld id="{CA993B19-8EBB-477D-B311-77AD6C6E80E0}" type="slidenum">
              <a:rPr lang="en-US" smtClean="0"/>
              <a:pPr/>
              <a:t>4</a:t>
            </a:fld>
            <a:endParaRPr lang="en-US"/>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14:37) -----</a:t>
            </a:r>
          </a:p>
          <a:p>
            <a:r>
              <a:rPr lang="en-US"/>
              <a:t>Integrate Tontonoz lab paper (title or abstract) before this slide (show title and type out last sentence of abstract)</a:t>
            </a:r>
          </a:p>
          <a:p>
            <a:endParaRPr lang="en-US"/>
          </a:p>
          <a:p>
            <a:r>
              <a:rPr lang="en-US"/>
              <a:t>Title: RNA-seq suggests Gro is a dedicated repressor in Drosophila</a:t>
            </a:r>
          </a:p>
        </p:txBody>
      </p:sp>
      <p:sp>
        <p:nvSpPr>
          <p:cNvPr id="4" name="Slide Number Placeholder 3"/>
          <p:cNvSpPr>
            <a:spLocks noGrp="1"/>
          </p:cNvSpPr>
          <p:nvPr>
            <p:ph type="sldNum" sz="quarter" idx="10"/>
          </p:nvPr>
        </p:nvSpPr>
        <p:spPr/>
        <p:txBody>
          <a:bodyPr/>
          <a:lstStyle/>
          <a:p>
            <a:fld id="{D7EE9E23-F904-D44D-9345-F4BD61AF6130}" type="slidenum">
              <a:rPr lang="en-US" smtClean="0"/>
              <a:t>14</a:t>
            </a:fld>
            <a:endParaRPr lang="en-US"/>
          </a:p>
        </p:txBody>
      </p:sp>
    </p:spTree>
    <p:extLst>
      <p:ext uri="{BB962C8B-B14F-4D97-AF65-F5344CB8AC3E}">
        <p14:creationId xmlns:p14="http://schemas.microsoft.com/office/powerpoint/2010/main" val="1091323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Fonts darker and larger</a:t>
            </a:r>
          </a:p>
        </p:txBody>
      </p:sp>
      <p:sp>
        <p:nvSpPr>
          <p:cNvPr id="4" name="Slide Number Placeholder 3"/>
          <p:cNvSpPr>
            <a:spLocks noGrp="1"/>
          </p:cNvSpPr>
          <p:nvPr>
            <p:ph type="sldNum" sz="quarter" idx="10"/>
          </p:nvPr>
        </p:nvSpPr>
        <p:spPr/>
        <p:txBody>
          <a:bodyPr/>
          <a:lstStyle/>
          <a:p>
            <a:fld id="{D7EE9E23-F904-D44D-9345-F4BD61AF6130}" type="slidenum">
              <a:rPr lang="en-US" smtClean="0"/>
              <a:t>15</a:t>
            </a:fld>
            <a:endParaRPr lang="en-US"/>
          </a:p>
        </p:txBody>
      </p:sp>
    </p:spTree>
    <p:extLst>
      <p:ext uri="{BB962C8B-B14F-4D97-AF65-F5344CB8AC3E}">
        <p14:creationId xmlns:p14="http://schemas.microsoft.com/office/powerpoint/2010/main" val="2866514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a:t>
            </a:r>
            <a:r>
              <a:rPr lang="en-US" baseline="0" dirty="0" smtClean="0"/>
              <a:t> careful in comparisons to "wild-type"</a:t>
            </a:r>
          </a:p>
          <a:p>
            <a:r>
              <a:rPr lang="en-US" baseline="0" dirty="0" err="1" smtClean="0"/>
              <a:t>Replot</a:t>
            </a:r>
            <a:r>
              <a:rPr lang="en-US" baseline="0" dirty="0" smtClean="0"/>
              <a:t> and PCA w/o </a:t>
            </a:r>
            <a:r>
              <a:rPr lang="en-US" baseline="0" dirty="0" err="1" smtClean="0"/>
              <a:t>polyA</a:t>
            </a:r>
            <a:r>
              <a:rPr lang="en-US" baseline="0" dirty="0" smtClean="0"/>
              <a:t> transcripts</a:t>
            </a:r>
            <a:endParaRPr lang="en-US" dirty="0" smtClean="0"/>
          </a:p>
          <a:p>
            <a:endParaRPr lang="en-US" dirty="0" smtClean="0"/>
          </a:p>
          <a:p>
            <a:endParaRPr lang="en-US" dirty="0"/>
          </a:p>
          <a:p>
            <a:r>
              <a:rPr lang="en-US" dirty="0"/>
              <a:t>----- Meeting Notes (2/25/15 11:21) -----</a:t>
            </a:r>
          </a:p>
          <a:p>
            <a:r>
              <a:rPr lang="en-US" dirty="0"/>
              <a:t>Move nascent-</a:t>
            </a:r>
            <a:r>
              <a:rPr lang="en-US" dirty="0" err="1"/>
              <a:t>seq</a:t>
            </a:r>
            <a:r>
              <a:rPr lang="en-US" dirty="0"/>
              <a:t> to </a:t>
            </a:r>
            <a:r>
              <a:rPr lang="en-US" dirty="0" err="1"/>
              <a:t>rna-seq</a:t>
            </a:r>
            <a:r>
              <a:rPr lang="en-US" dirty="0"/>
              <a:t> (and conformation of transcription rates)</a:t>
            </a:r>
          </a:p>
          <a:p>
            <a:endParaRPr lang="en-US" dirty="0"/>
          </a:p>
          <a:p>
            <a:r>
              <a:rPr lang="en-US" dirty="0"/>
              <a:t>PCA analysis</a:t>
            </a:r>
          </a:p>
          <a:p>
            <a:endParaRPr lang="en-US" dirty="0"/>
          </a:p>
          <a:p>
            <a:r>
              <a:rPr lang="en-US" dirty="0"/>
              <a:t>Black lab paper for nascent-</a:t>
            </a:r>
            <a:r>
              <a:rPr lang="en-US" dirty="0" err="1"/>
              <a:t>seq</a:t>
            </a:r>
            <a:endParaRPr lang="en-US" dirty="0"/>
          </a:p>
          <a:p>
            <a:r>
              <a:rPr lang="en-US" dirty="0"/>
              <a:t>----- Meeting Notes (3/2/15 15:03) -----</a:t>
            </a:r>
          </a:p>
          <a:p>
            <a:r>
              <a:rPr lang="en-US" dirty="0"/>
              <a:t>Characteristics of DE genes (potentially non-</a:t>
            </a:r>
            <a:r>
              <a:rPr lang="en-US" dirty="0" err="1"/>
              <a:t>polyA</a:t>
            </a:r>
            <a:r>
              <a:rPr lang="en-US" dirty="0"/>
              <a:t>)</a:t>
            </a:r>
          </a:p>
          <a:p>
            <a:r>
              <a:rPr lang="en-US" dirty="0"/>
              <a:t>What they call nascent-</a:t>
            </a:r>
            <a:r>
              <a:rPr lang="en-US" dirty="0" err="1"/>
              <a:t>seq</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17</a:t>
            </a:fld>
            <a:endParaRPr lang="en-US"/>
          </a:p>
        </p:txBody>
      </p:sp>
    </p:spTree>
    <p:extLst>
      <p:ext uri="{BB962C8B-B14F-4D97-AF65-F5344CB8AC3E}">
        <p14:creationId xmlns:p14="http://schemas.microsoft.com/office/powerpoint/2010/main" val="3169562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nascent-</a:t>
            </a:r>
            <a:r>
              <a:rPr lang="en-US" dirty="0" err="1" smtClean="0"/>
              <a:t>seq</a:t>
            </a:r>
            <a:r>
              <a:rPr lang="en-US" dirty="0" smtClean="0"/>
              <a:t> reads</a:t>
            </a:r>
            <a:r>
              <a:rPr lang="en-US" baseline="0" dirty="0" smtClean="0"/>
              <a:t> along gene</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18</a:t>
            </a:fld>
            <a:endParaRPr lang="en-US"/>
          </a:p>
        </p:txBody>
      </p:sp>
    </p:spTree>
    <p:extLst>
      <p:ext uri="{BB962C8B-B14F-4D97-AF65-F5344CB8AC3E}">
        <p14:creationId xmlns:p14="http://schemas.microsoft.com/office/powerpoint/2010/main" val="17220600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Numbers</a:t>
            </a:r>
            <a:r>
              <a:rPr lang="en-US" baseline="0" dirty="0" smtClean="0"/>
              <a:t> should be bigger (a general problem)</a:t>
            </a:r>
          </a:p>
          <a:p>
            <a:r>
              <a:rPr lang="en-US" baseline="0" dirty="0" smtClean="0"/>
              <a:t>Gene names should be bigger</a:t>
            </a:r>
            <a:endParaRPr lang="en-US" dirty="0" smtClean="0"/>
          </a:p>
          <a:p>
            <a:endParaRPr lang="en-US" dirty="0" smtClean="0"/>
          </a:p>
          <a:p>
            <a:endParaRPr lang="en-US" dirty="0"/>
          </a:p>
          <a:p>
            <a:r>
              <a:rPr lang="en-US" dirty="0"/>
              <a:t>----- Meeting Notes (2/25/15 11:01) -----</a:t>
            </a:r>
          </a:p>
          <a:p>
            <a:r>
              <a:rPr lang="en-US" dirty="0"/>
              <a:t>upstream of </a:t>
            </a:r>
            <a:r>
              <a:rPr lang="en-US" dirty="0" err="1"/>
              <a:t>zen</a:t>
            </a:r>
            <a:r>
              <a:rPr lang="en-US" dirty="0"/>
              <a:t> known ventral regulation </a:t>
            </a:r>
          </a:p>
          <a:p>
            <a:r>
              <a:rPr lang="en-US" dirty="0" smtClean="0"/>
              <a:t>Two </a:t>
            </a:r>
            <a:r>
              <a:rPr lang="en-US" dirty="0" err="1" smtClean="0"/>
              <a:t>zen</a:t>
            </a:r>
            <a:r>
              <a:rPr lang="en-US" dirty="0" smtClean="0"/>
              <a:t> response elements</a:t>
            </a:r>
            <a:r>
              <a:rPr lang="en-US" baseline="0" dirty="0" smtClean="0"/>
              <a:t> upstream</a:t>
            </a:r>
          </a:p>
          <a:p>
            <a:r>
              <a:rPr lang="en-US" baseline="0" dirty="0" smtClean="0"/>
              <a:t>Originally defined and perhaps "shadow" enhancer described by Levine </a:t>
            </a:r>
          </a:p>
          <a:p>
            <a:endParaRPr lang="en-US" baseline="0" dirty="0" smtClean="0"/>
          </a:p>
          <a:p>
            <a:r>
              <a:rPr lang="en-US" baseline="0" dirty="0" smtClean="0"/>
              <a:t>One replicate per </a:t>
            </a:r>
            <a:r>
              <a:rPr lang="en-US" baseline="0" dirty="0" err="1" smtClean="0"/>
              <a:t>timetpon</a:t>
            </a:r>
            <a:endParaRPr lang="en-US" dirty="0" smtClean="0"/>
          </a:p>
          <a:p>
            <a:endParaRPr lang="en-US" dirty="0" smtClean="0"/>
          </a:p>
          <a:p>
            <a:endParaRPr lang="en-US" dirty="0"/>
          </a:p>
          <a:p>
            <a:r>
              <a:rPr lang="en-US" dirty="0"/>
              <a:t>Transition to chip-</a:t>
            </a:r>
            <a:r>
              <a:rPr lang="en-US" dirty="0" err="1"/>
              <a:t>seq</a:t>
            </a:r>
            <a:r>
              <a:rPr lang="en-US" dirty="0"/>
              <a:t> should be smoother</a:t>
            </a:r>
          </a:p>
          <a:p>
            <a:endParaRPr lang="en-US" dirty="0"/>
          </a:p>
          <a:p>
            <a:r>
              <a:rPr lang="en-US" dirty="0"/>
              <a:t>Show multiple genomic loci</a:t>
            </a:r>
          </a:p>
          <a:p>
            <a:r>
              <a:rPr lang="en-US" dirty="0"/>
              <a:t>----- Meeting Notes (3/2/15 15:03) -----</a:t>
            </a:r>
          </a:p>
          <a:p>
            <a:r>
              <a:rPr lang="en-US" dirty="0"/>
              <a:t>Integrate macs2 bed file</a:t>
            </a:r>
          </a:p>
          <a:p>
            <a:r>
              <a:rPr lang="en-US" dirty="0" err="1"/>
              <a:t>zen</a:t>
            </a:r>
            <a:r>
              <a:rPr lang="en-US" dirty="0"/>
              <a:t> ventral repression region (dorsal)</a:t>
            </a:r>
          </a:p>
        </p:txBody>
      </p:sp>
      <p:sp>
        <p:nvSpPr>
          <p:cNvPr id="4" name="Slide Number Placeholder 3"/>
          <p:cNvSpPr>
            <a:spLocks noGrp="1"/>
          </p:cNvSpPr>
          <p:nvPr>
            <p:ph type="sldNum" sz="quarter" idx="10"/>
          </p:nvPr>
        </p:nvSpPr>
        <p:spPr/>
        <p:txBody>
          <a:bodyPr/>
          <a:lstStyle/>
          <a:p>
            <a:fld id="{D7EE9E23-F904-D44D-9345-F4BD61AF6130}" type="slidenum">
              <a:rPr lang="en-US" smtClean="0"/>
              <a:t>19</a:t>
            </a:fld>
            <a:endParaRPr lang="en-US"/>
          </a:p>
        </p:txBody>
      </p:sp>
    </p:spTree>
    <p:extLst>
      <p:ext uri="{BB962C8B-B14F-4D97-AF65-F5344CB8AC3E}">
        <p14:creationId xmlns:p14="http://schemas.microsoft.com/office/powerpoint/2010/main" val="2610283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 evidence for looping</a:t>
            </a:r>
          </a:p>
          <a:p>
            <a:endParaRPr lang="en-US" dirty="0" smtClean="0"/>
          </a:p>
          <a:p>
            <a:r>
              <a:rPr lang="en-US" dirty="0" smtClean="0"/>
              <a:t>Search for Hi-C and chia-pet</a:t>
            </a:r>
            <a:r>
              <a:rPr lang="en-US" baseline="0" dirty="0" smtClean="0"/>
              <a:t> data</a:t>
            </a:r>
          </a:p>
          <a:p>
            <a:r>
              <a:rPr lang="en-US" baseline="0" dirty="0" smtClean="0"/>
              <a:t>Levine hi-c on dorsal targets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20</a:t>
            </a:fld>
            <a:endParaRPr lang="en-US"/>
          </a:p>
        </p:txBody>
      </p:sp>
    </p:spTree>
    <p:extLst>
      <p:ext uri="{BB962C8B-B14F-4D97-AF65-F5344CB8AC3E}">
        <p14:creationId xmlns:p14="http://schemas.microsoft.com/office/powerpoint/2010/main" val="13649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Heatmaps</a:t>
            </a:r>
            <a:r>
              <a:rPr lang="en-US" dirty="0" smtClean="0"/>
              <a:t> to TSS (Adelman's</a:t>
            </a:r>
            <a:r>
              <a:rPr lang="en-US" baseline="0" dirty="0" smtClean="0"/>
              <a:t> paper)</a:t>
            </a:r>
          </a:p>
          <a:p>
            <a:r>
              <a:rPr lang="en-US" baseline="0" dirty="0" smtClean="0"/>
              <a:t>All numbers bigger</a:t>
            </a:r>
            <a:endParaRPr lang="en-US" dirty="0" smtClean="0"/>
          </a:p>
          <a:p>
            <a:endParaRPr lang="en-US" dirty="0" smtClean="0"/>
          </a:p>
          <a:p>
            <a:endParaRPr lang="en-US" dirty="0"/>
          </a:p>
          <a:p>
            <a:r>
              <a:rPr lang="en-US" dirty="0"/>
              <a:t>----- Meeting Notes (2/25/15 11:01) -----</a:t>
            </a:r>
          </a:p>
          <a:p>
            <a:r>
              <a:rPr lang="en-US" dirty="0"/>
              <a:t>promoters to </a:t>
            </a:r>
            <a:r>
              <a:rPr lang="en-US" dirty="0" err="1"/>
              <a:t>tss</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22</a:t>
            </a:fld>
            <a:endParaRPr lang="en-US"/>
          </a:p>
        </p:txBody>
      </p:sp>
    </p:spTree>
    <p:extLst>
      <p:ext uri="{BB962C8B-B14F-4D97-AF65-F5344CB8AC3E}">
        <p14:creationId xmlns:p14="http://schemas.microsoft.com/office/powerpoint/2010/main" val="2369456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of binding segments predictive of </a:t>
            </a:r>
            <a:r>
              <a:rPr lang="en-US" baseline="0" dirty="0" err="1" smtClean="0"/>
              <a:t>gro</a:t>
            </a:r>
            <a:r>
              <a:rPr lang="en-US" baseline="0" dirty="0" smtClean="0"/>
              <a:t> regulation???</a:t>
            </a:r>
            <a:endParaRPr lang="en-US" dirty="0" smtClean="0"/>
          </a:p>
          <a:p>
            <a:endParaRPr lang="en-US" dirty="0" smtClean="0"/>
          </a:p>
          <a:p>
            <a:r>
              <a:rPr lang="en-US" dirty="0" smtClean="0"/>
              <a:t>Bring into focus into</a:t>
            </a:r>
            <a:r>
              <a:rPr lang="en-US" baseline="0" dirty="0" smtClean="0"/>
              <a:t> looping</a:t>
            </a:r>
          </a:p>
          <a:p>
            <a:r>
              <a:rPr lang="en-US" baseline="0" dirty="0" smtClean="0"/>
              <a:t>"Now I'm going to introduce data about concept of spreading versus looping..."</a:t>
            </a:r>
            <a:endParaRPr lang="en-US" dirty="0"/>
          </a:p>
          <a:p>
            <a:r>
              <a:rPr lang="en-US" dirty="0"/>
              <a:t>----- Meeting Notes (2/25/15 11:01) -----</a:t>
            </a:r>
          </a:p>
          <a:p>
            <a:r>
              <a:rPr lang="en-US" dirty="0"/>
              <a:t>Gene</a:t>
            </a:r>
          </a:p>
          <a:p>
            <a:r>
              <a:rPr lang="en-US" dirty="0"/>
              <a:t>----- Meeting Notes (3/2/15 15:03) -----</a:t>
            </a:r>
          </a:p>
          <a:p>
            <a:r>
              <a:rPr lang="en-US" dirty="0"/>
              <a:t>Remove input</a:t>
            </a:r>
          </a:p>
          <a:p>
            <a:r>
              <a:rPr lang="en-US" dirty="0"/>
              <a:t>Remove pie chart</a:t>
            </a:r>
          </a:p>
          <a:p>
            <a:r>
              <a:rPr lang="en-US" dirty="0"/>
              <a:t>Replace w/ two genome views showing typical and spreading behavior</a:t>
            </a:r>
          </a:p>
        </p:txBody>
      </p:sp>
      <p:sp>
        <p:nvSpPr>
          <p:cNvPr id="4" name="Slide Number Placeholder 3"/>
          <p:cNvSpPr>
            <a:spLocks noGrp="1"/>
          </p:cNvSpPr>
          <p:nvPr>
            <p:ph type="sldNum" sz="quarter" idx="10"/>
          </p:nvPr>
        </p:nvSpPr>
        <p:spPr/>
        <p:txBody>
          <a:bodyPr/>
          <a:lstStyle/>
          <a:p>
            <a:fld id="{D7EE9E23-F904-D44D-9345-F4BD61AF6130}" type="slidenum">
              <a:rPr lang="en-US" smtClean="0"/>
              <a:t>23</a:t>
            </a:fld>
            <a:endParaRPr lang="en-US"/>
          </a:p>
        </p:txBody>
      </p:sp>
    </p:spTree>
    <p:extLst>
      <p:ext uri="{BB962C8B-B14F-4D97-AF65-F5344CB8AC3E}">
        <p14:creationId xmlns:p14="http://schemas.microsoft.com/office/powerpoint/2010/main" val="37652144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(3/2/15 15:03) -----</a:t>
            </a:r>
          </a:p>
          <a:p>
            <a:r>
              <a:rPr lang="en-US"/>
              <a:t>Gro dedicated repressor</a:t>
            </a:r>
          </a:p>
          <a:p>
            <a:r>
              <a:rPr lang="en-US"/>
              <a:t>Largely but not completely explained by transcription rate</a:t>
            </a:r>
          </a:p>
          <a:p>
            <a:r>
              <a:rPr lang="en-US"/>
              <a:t>Groucho may be delivered to promoters by repressive elements where it remains</a:t>
            </a:r>
          </a:p>
          <a:p>
            <a:r>
              <a:rPr lang="en-US"/>
              <a:t>Gro spreading is limited</a:t>
            </a:r>
          </a:p>
          <a:p>
            <a:endParaRPr lang="en-US"/>
          </a:p>
        </p:txBody>
      </p:sp>
      <p:sp>
        <p:nvSpPr>
          <p:cNvPr id="4" name="Slide Number Placeholder 3"/>
          <p:cNvSpPr>
            <a:spLocks noGrp="1"/>
          </p:cNvSpPr>
          <p:nvPr>
            <p:ph type="sldNum" sz="quarter" idx="10"/>
          </p:nvPr>
        </p:nvSpPr>
        <p:spPr/>
        <p:txBody>
          <a:bodyPr/>
          <a:lstStyle/>
          <a:p>
            <a:fld id="{D7EE9E23-F904-D44D-9345-F4BD61AF6130}" type="slidenum">
              <a:rPr lang="en-US" smtClean="0"/>
              <a:t>26</a:t>
            </a:fld>
            <a:endParaRPr lang="en-US"/>
          </a:p>
        </p:txBody>
      </p:sp>
    </p:spTree>
    <p:extLst>
      <p:ext uri="{BB962C8B-B14F-4D97-AF65-F5344CB8AC3E}">
        <p14:creationId xmlns:p14="http://schemas.microsoft.com/office/powerpoint/2010/main" val="1184546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(5/30/13 13:03) -----</a:t>
            </a:r>
          </a:p>
          <a:p>
            <a:r>
              <a:rPr lang="en-US"/>
              <a:t>Matteo Pellegrini</a:t>
            </a:r>
          </a:p>
          <a:p>
            <a:r>
              <a:rPr lang="en-US"/>
              <a:t>----- Meeting Notes (3/20/14 11:01) -----</a:t>
            </a:r>
          </a:p>
          <a:p>
            <a:r>
              <a:rPr lang="en-US"/>
              <a:t>5'cap  RACE</a:t>
            </a:r>
          </a:p>
          <a:p>
            <a:r>
              <a:rPr lang="en-US"/>
              <a:t>5' capping </a:t>
            </a:r>
          </a:p>
          <a:p>
            <a:r>
              <a:rPr lang="en-US"/>
              <a:t>phosphatase</a:t>
            </a:r>
          </a:p>
          <a:p>
            <a:r>
              <a:rPr lang="en-US"/>
              <a:t>then</a:t>
            </a:r>
          </a:p>
          <a:p>
            <a:r>
              <a:rPr lang="en-US"/>
              <a:t>pyrophosphatase</a:t>
            </a:r>
          </a:p>
          <a:p>
            <a:endParaRPr lang="en-US"/>
          </a:p>
        </p:txBody>
      </p:sp>
      <p:sp>
        <p:nvSpPr>
          <p:cNvPr id="4" name="Slide Number Placeholder 3"/>
          <p:cNvSpPr>
            <a:spLocks noGrp="1"/>
          </p:cNvSpPr>
          <p:nvPr>
            <p:ph type="sldNum" sz="quarter" idx="10"/>
          </p:nvPr>
        </p:nvSpPr>
        <p:spPr/>
        <p:txBody>
          <a:bodyPr/>
          <a:lstStyle/>
          <a:p>
            <a:fld id="{D3026B94-C3B6-E643-B863-5E8F0FAD9FF9}" type="slidenum">
              <a:rPr lang="en-US" smtClean="0"/>
              <a:t>27</a:t>
            </a:fld>
            <a:endParaRPr lang="en-US"/>
          </a:p>
        </p:txBody>
      </p:sp>
    </p:spTree>
    <p:extLst>
      <p:ext uri="{BB962C8B-B14F-4D97-AF65-F5344CB8AC3E}">
        <p14:creationId xmlns:p14="http://schemas.microsoft.com/office/powerpoint/2010/main" val="4148120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A993B19-8EBB-477D-B311-77AD6C6E80E0}" type="slidenum">
              <a:rPr lang="en-US" smtClean="0"/>
              <a:pPr/>
              <a:t>5</a:t>
            </a:fld>
            <a:endParaRPr lang="en-US"/>
          </a:p>
        </p:txBody>
      </p:sp>
    </p:spTree>
    <p:extLst>
      <p:ext uri="{BB962C8B-B14F-4D97-AF65-F5344CB8AC3E}">
        <p14:creationId xmlns:p14="http://schemas.microsoft.com/office/powerpoint/2010/main" val="1957747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Confusing Groucho activation/repression </a:t>
            </a:r>
            <a:r>
              <a:rPr lang="en-US" dirty="0" err="1" smtClean="0"/>
              <a:t>teminology</a:t>
            </a:r>
            <a:endParaRPr lang="en-US" dirty="0" smtClean="0"/>
          </a:p>
          <a:p>
            <a:endParaRPr lang="en-US" dirty="0" smtClean="0"/>
          </a:p>
          <a:p>
            <a:endParaRPr lang="en-US" dirty="0"/>
          </a:p>
          <a:p>
            <a:r>
              <a:rPr lang="en-US" dirty="0"/>
              <a:t>----- Meeting Notes (3/2/15 15:03) -----</a:t>
            </a:r>
          </a:p>
          <a:p>
            <a:r>
              <a:rPr lang="en-US" dirty="0"/>
              <a:t>Add p-value</a:t>
            </a:r>
          </a:p>
          <a:p>
            <a:r>
              <a:rPr lang="en-US" dirty="0"/>
              <a:t>Include only </a:t>
            </a:r>
            <a:r>
              <a:rPr lang="en-US" dirty="0" err="1"/>
              <a:t>LoF</a:t>
            </a:r>
            <a:r>
              <a:rPr lang="en-US" dirty="0"/>
              <a:t> data</a:t>
            </a:r>
          </a:p>
        </p:txBody>
      </p:sp>
      <p:sp>
        <p:nvSpPr>
          <p:cNvPr id="4" name="Slide Number Placeholder 3"/>
          <p:cNvSpPr>
            <a:spLocks noGrp="1"/>
          </p:cNvSpPr>
          <p:nvPr>
            <p:ph type="sldNum" sz="quarter" idx="10"/>
          </p:nvPr>
        </p:nvSpPr>
        <p:spPr/>
        <p:txBody>
          <a:bodyPr/>
          <a:lstStyle/>
          <a:p>
            <a:fld id="{D7EE9E23-F904-D44D-9345-F4BD61AF6130}" type="slidenum">
              <a:rPr lang="en-US" smtClean="0"/>
              <a:t>29</a:t>
            </a:fld>
            <a:endParaRPr lang="en-US"/>
          </a:p>
        </p:txBody>
      </p:sp>
    </p:spTree>
    <p:extLst>
      <p:ext uri="{BB962C8B-B14F-4D97-AF65-F5344CB8AC3E}">
        <p14:creationId xmlns:p14="http://schemas.microsoft.com/office/powerpoint/2010/main" val="3353096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 Meeting Notes (2/25/15 11:01) -----</a:t>
            </a:r>
          </a:p>
          <a:p>
            <a:r>
              <a:rPr lang="en-US"/>
              <a:t>repressed or activated vs down/up</a:t>
            </a:r>
          </a:p>
          <a:p>
            <a:r>
              <a:rPr lang="en-US"/>
              <a:t>heatmap</a:t>
            </a:r>
          </a:p>
        </p:txBody>
      </p:sp>
      <p:sp>
        <p:nvSpPr>
          <p:cNvPr id="4" name="Slide Number Placeholder 3"/>
          <p:cNvSpPr>
            <a:spLocks noGrp="1"/>
          </p:cNvSpPr>
          <p:nvPr>
            <p:ph type="sldNum" sz="quarter" idx="10"/>
          </p:nvPr>
        </p:nvSpPr>
        <p:spPr/>
        <p:txBody>
          <a:bodyPr/>
          <a:lstStyle/>
          <a:p>
            <a:fld id="{D7EE9E23-F904-D44D-9345-F4BD61AF6130}" type="slidenum">
              <a:rPr lang="en-US" smtClean="0"/>
              <a:t>31</a:t>
            </a:fld>
            <a:endParaRPr lang="en-US"/>
          </a:p>
        </p:txBody>
      </p:sp>
    </p:spTree>
    <p:extLst>
      <p:ext uri="{BB962C8B-B14F-4D97-AF65-F5344CB8AC3E}">
        <p14:creationId xmlns:p14="http://schemas.microsoft.com/office/powerpoint/2010/main" val="3639326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(2/25/15 11:01) -----</a:t>
            </a:r>
          </a:p>
          <a:p>
            <a:r>
              <a:rPr lang="en-US" dirty="0"/>
              <a:t>Morphogen gradients</a:t>
            </a:r>
          </a:p>
          <a:p>
            <a:r>
              <a:rPr lang="en-US" dirty="0"/>
              <a:t>dorsal nfkb</a:t>
            </a:r>
          </a:p>
          <a:p>
            <a:r>
              <a:rPr lang="en-US" dirty="0"/>
              <a:t>hairy hes</a:t>
            </a:r>
          </a:p>
          <a:p>
            <a:r>
              <a:rPr lang="en-US" dirty="0"/>
              <a:t>runt aml</a:t>
            </a:r>
          </a:p>
          <a:p>
            <a:r>
              <a:rPr lang="en-US" dirty="0"/>
              <a:t>Tie into human homologs</a:t>
            </a:r>
          </a:p>
          <a:p>
            <a:r>
              <a:rPr lang="en-US" dirty="0"/>
              <a:t>capicua hmg box family</a:t>
            </a:r>
          </a:p>
        </p:txBody>
      </p:sp>
      <p:sp>
        <p:nvSpPr>
          <p:cNvPr id="4" name="Slide Number Placeholder 3"/>
          <p:cNvSpPr>
            <a:spLocks noGrp="1"/>
          </p:cNvSpPr>
          <p:nvPr>
            <p:ph type="sldNum" sz="quarter" idx="10"/>
          </p:nvPr>
        </p:nvSpPr>
        <p:spPr/>
        <p:txBody>
          <a:bodyPr/>
          <a:lstStyle/>
          <a:p>
            <a:fld id="{D3026B94-C3B6-E643-B863-5E8F0FAD9FF9}" type="slidenum">
              <a:rPr lang="en-US" smtClean="0"/>
              <a:t>6</a:t>
            </a:fld>
            <a:endParaRPr lang="en-US"/>
          </a:p>
        </p:txBody>
      </p:sp>
    </p:spTree>
    <p:extLst>
      <p:ext uri="{BB962C8B-B14F-4D97-AF65-F5344CB8AC3E}">
        <p14:creationId xmlns:p14="http://schemas.microsoft.com/office/powerpoint/2010/main" val="2366620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Add </a:t>
            </a:r>
            <a:r>
              <a:rPr lang="en-US" dirty="0" err="1" smtClean="0"/>
              <a:t>courey</a:t>
            </a:r>
            <a:r>
              <a:rPr lang="en-US" dirty="0" smtClean="0"/>
              <a:t> reference</a:t>
            </a:r>
          </a:p>
          <a:p>
            <a:endParaRPr lang="en-US" dirty="0" smtClean="0"/>
          </a:p>
          <a:p>
            <a:endParaRPr lang="en-US" dirty="0" smtClean="0"/>
          </a:p>
          <a:p>
            <a:r>
              <a:rPr lang="en-US" dirty="0" smtClean="0"/>
              <a:t>unc-37 genetic</a:t>
            </a:r>
            <a:r>
              <a:rPr lang="en-US" baseline="0" dirty="0" smtClean="0"/>
              <a:t> interaction with MED1 and MED12 (SOP1 and SOP3 in C elegans)</a:t>
            </a:r>
          </a:p>
          <a:p>
            <a:endParaRPr lang="en-US" dirty="0" smtClean="0"/>
          </a:p>
          <a:p>
            <a:endParaRPr lang="en-US" dirty="0" smtClean="0"/>
          </a:p>
          <a:p>
            <a:r>
              <a:rPr lang="en-US" dirty="0" smtClean="0"/>
              <a:t>Mention chromatin condensation</a:t>
            </a:r>
            <a:endParaRPr lang="en-US" baseline="0" dirty="0" smtClean="0"/>
          </a:p>
          <a:p>
            <a:endParaRPr lang="en-US" dirty="0"/>
          </a:p>
          <a:p>
            <a:r>
              <a:rPr lang="en-US" dirty="0"/>
              <a:t>----- Meeting Notes (5/30/13 12:52) -----</a:t>
            </a:r>
          </a:p>
          <a:p>
            <a:r>
              <a:rPr lang="en-US" dirty="0"/>
              <a:t>Title: There is evidence for multiple mechanisms of Gro mediated repression</a:t>
            </a:r>
          </a:p>
          <a:p>
            <a:r>
              <a:rPr lang="en-US" dirty="0"/>
              <a:t>----- Meeting Notes (3/19/14 14:01) -----</a:t>
            </a:r>
          </a:p>
          <a:p>
            <a:r>
              <a:rPr lang="en-US" dirty="0"/>
              <a:t>Long range vs short range repression</a:t>
            </a:r>
          </a:p>
          <a:p>
            <a:r>
              <a:rPr lang="en-US" dirty="0"/>
              <a:t>----- Meeting Notes (2/25/15 11:01) -----</a:t>
            </a:r>
          </a:p>
          <a:p>
            <a:r>
              <a:rPr lang="en-US" dirty="0"/>
              <a:t>Mediator is tenuous</a:t>
            </a:r>
          </a:p>
          <a:p>
            <a:r>
              <a:rPr lang="en-US" dirty="0"/>
              <a:t>Animate</a:t>
            </a:r>
          </a:p>
          <a:p>
            <a:r>
              <a:rPr lang="en-US" dirty="0"/>
              <a:t>----- Meeting Notes (3/2/15 14:31) -----</a:t>
            </a:r>
          </a:p>
          <a:p>
            <a:r>
              <a:rPr lang="en-US" dirty="0"/>
              <a:t>use primary paper</a:t>
            </a:r>
          </a:p>
          <a:p>
            <a:r>
              <a:rPr lang="en-US" dirty="0"/>
              <a:t>chen et al</a:t>
            </a:r>
          </a:p>
          <a:p>
            <a:r>
              <a:rPr lang="en-US" dirty="0"/>
              <a:t>winkler et al</a:t>
            </a:r>
          </a:p>
          <a:p>
            <a:r>
              <a:rPr lang="en-US" dirty="0"/>
              <a:t>mol cell ken zarat</a:t>
            </a:r>
          </a:p>
        </p:txBody>
      </p:sp>
      <p:sp>
        <p:nvSpPr>
          <p:cNvPr id="4" name="Slide Number Placeholder 3"/>
          <p:cNvSpPr>
            <a:spLocks noGrp="1"/>
          </p:cNvSpPr>
          <p:nvPr>
            <p:ph type="sldNum" sz="quarter" idx="10"/>
          </p:nvPr>
        </p:nvSpPr>
        <p:spPr/>
        <p:txBody>
          <a:bodyPr/>
          <a:lstStyle/>
          <a:p>
            <a:fld id="{D3026B94-C3B6-E643-B863-5E8F0FAD9FF9}" type="slidenum">
              <a:rPr lang="en-US" smtClean="0"/>
              <a:t>7</a:t>
            </a:fld>
            <a:endParaRPr lang="en-US"/>
          </a:p>
        </p:txBody>
      </p:sp>
    </p:spTree>
    <p:extLst>
      <p:ext uri="{BB962C8B-B14F-4D97-AF65-F5344CB8AC3E}">
        <p14:creationId xmlns:p14="http://schemas.microsoft.com/office/powerpoint/2010/main" val="1561741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 Meeting Notes (5/30/13 12:52) -----</a:t>
            </a:r>
          </a:p>
          <a:p>
            <a:r>
              <a:rPr lang="en-US" dirty="0" err="1" smtClean="0"/>
              <a:t>XTitle</a:t>
            </a:r>
            <a:r>
              <a:rPr lang="en-US" dirty="0"/>
              <a:t>: Groucho is conserved throughout metazoans</a:t>
            </a:r>
          </a:p>
          <a:p>
            <a:r>
              <a:rPr lang="en-US" dirty="0"/>
              <a:t>----- Meeting Notes (2/25/15 11:01) -----</a:t>
            </a:r>
          </a:p>
          <a:p>
            <a:r>
              <a:rPr lang="en-US" dirty="0"/>
              <a:t>Q domain structure</a:t>
            </a:r>
          </a:p>
          <a:p>
            <a:r>
              <a:rPr lang="en-US" dirty="0"/>
              <a:t>WD domain structure</a:t>
            </a:r>
          </a:p>
          <a:p>
            <a:endParaRPr lang="en-US" dirty="0"/>
          </a:p>
          <a:p>
            <a:r>
              <a:rPr lang="en-US" dirty="0"/>
              <a:t>Remove mouse</a:t>
            </a:r>
          </a:p>
          <a:p>
            <a:r>
              <a:rPr lang="en-US" dirty="0"/>
              <a:t>Mention multiple human isoforms and dominant negative form</a:t>
            </a:r>
          </a:p>
          <a:p>
            <a:r>
              <a:rPr lang="en-US" dirty="0"/>
              <a:t>----- Meeting Notes (3/2/15 14:31) -----</a:t>
            </a:r>
          </a:p>
          <a:p>
            <a:r>
              <a:rPr lang="en-US" dirty="0"/>
              <a:t>wd repeat domain w peptide bound</a:t>
            </a:r>
          </a:p>
        </p:txBody>
      </p:sp>
      <p:sp>
        <p:nvSpPr>
          <p:cNvPr id="4" name="Slide Number Placeholder 3"/>
          <p:cNvSpPr>
            <a:spLocks noGrp="1"/>
          </p:cNvSpPr>
          <p:nvPr>
            <p:ph type="sldNum" sz="quarter" idx="10"/>
          </p:nvPr>
        </p:nvSpPr>
        <p:spPr/>
        <p:txBody>
          <a:bodyPr/>
          <a:lstStyle/>
          <a:p>
            <a:fld id="{D3026B94-C3B6-E643-B863-5E8F0FAD9FF9}" type="slidenum">
              <a:rPr lang="en-US" smtClean="0"/>
              <a:t>8</a:t>
            </a:fld>
            <a:endParaRPr lang="en-US"/>
          </a:p>
        </p:txBody>
      </p:sp>
    </p:spTree>
    <p:extLst>
      <p:ext uri="{BB962C8B-B14F-4D97-AF65-F5344CB8AC3E}">
        <p14:creationId xmlns:p14="http://schemas.microsoft.com/office/powerpoint/2010/main" val="3764279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Point out repressor of repressors (</a:t>
            </a:r>
            <a:r>
              <a:rPr lang="en-US" dirty="0" err="1" smtClean="0"/>
              <a:t>knirps</a:t>
            </a:r>
            <a:r>
              <a:rPr lang="en-US" baseline="0" dirty="0" smtClean="0"/>
              <a:t> is repressed by tailless, which is repressed by </a:t>
            </a:r>
            <a:r>
              <a:rPr lang="en-US" baseline="0" dirty="0" err="1" smtClean="0"/>
              <a:t>Gro</a:t>
            </a:r>
            <a:r>
              <a:rPr lang="en-US" baseline="0" dirty="0" smtClean="0"/>
              <a:t>)</a:t>
            </a:r>
          </a:p>
          <a:p>
            <a:r>
              <a:rPr lang="en-US" baseline="0" dirty="0" err="1" smtClean="0"/>
              <a:t>dSP</a:t>
            </a:r>
            <a:r>
              <a:rPr lang="en-US" baseline="0" dirty="0" smtClean="0"/>
              <a:t> potentially makes </a:t>
            </a:r>
            <a:r>
              <a:rPr lang="en-US" baseline="0" dirty="0" err="1" smtClean="0"/>
              <a:t>Gro</a:t>
            </a:r>
            <a:r>
              <a:rPr lang="en-US" baseline="0" dirty="0" smtClean="0"/>
              <a:t> a promiscuous activator, as it represses </a:t>
            </a:r>
            <a:r>
              <a:rPr lang="en-US" baseline="0" dirty="0" err="1" smtClean="0"/>
              <a:t>knirps</a:t>
            </a:r>
            <a:r>
              <a:rPr lang="en-US" baseline="0" dirty="0" smtClean="0"/>
              <a:t>, a non-target gene, as well as its regulator </a:t>
            </a:r>
            <a:r>
              <a:rPr lang="en-US" baseline="0" dirty="0" err="1" smtClean="0"/>
              <a:t>tll</a:t>
            </a:r>
            <a:r>
              <a:rPr lang="en-US" baseline="0" dirty="0" smtClean="0"/>
              <a:t>)</a:t>
            </a:r>
          </a:p>
          <a:p>
            <a:r>
              <a:rPr lang="en-US" baseline="0" dirty="0" smtClean="0"/>
              <a:t>Applying this sort of analysis genome wide required the use of RNA-seq</a:t>
            </a:r>
          </a:p>
          <a:p>
            <a:r>
              <a:rPr lang="en-US" baseline="0" dirty="0" smtClean="0"/>
              <a:t>0-3 </a:t>
            </a:r>
            <a:r>
              <a:rPr lang="en-US" baseline="0" dirty="0" err="1" smtClean="0"/>
              <a:t>hr</a:t>
            </a:r>
            <a:r>
              <a:rPr lang="en-US" baseline="0" dirty="0" smtClean="0"/>
              <a:t> embryos</a:t>
            </a:r>
          </a:p>
          <a:p>
            <a:r>
              <a:rPr lang="en-US" baseline="0" dirty="0" smtClean="0"/>
              <a:t>----- Meeting Notes (5/30/13 12:52) -----</a:t>
            </a:r>
          </a:p>
          <a:p>
            <a:r>
              <a:rPr lang="en-US" baseline="0" dirty="0" smtClean="0"/>
              <a:t>function -&gt; repression</a:t>
            </a:r>
          </a:p>
          <a:p>
            <a:r>
              <a:rPr lang="en-US" baseline="0" dirty="0" smtClean="0"/>
              <a:t>Smaller graph</a:t>
            </a:r>
          </a:p>
          <a:p>
            <a:r>
              <a:rPr lang="en-US" baseline="0" dirty="0" smtClean="0"/>
              <a:t>Show diagram of mutations (or on previous slide)</a:t>
            </a:r>
          </a:p>
          <a:p>
            <a:r>
              <a:rPr lang="en-US" baseline="0" dirty="0" smtClean="0"/>
              <a:t>Be sure to describe experiment before results</a:t>
            </a:r>
          </a:p>
          <a:p>
            <a:r>
              <a:rPr lang="en-US" baseline="0" dirty="0" smtClean="0"/>
              <a:t>----- Meeting Notes (3/2/15 14:31) -----</a:t>
            </a:r>
          </a:p>
          <a:p>
            <a:r>
              <a:rPr lang="en-US" baseline="0" dirty="0" smtClean="0"/>
              <a:t>Mention most Gro targets are repressed</a:t>
            </a:r>
          </a:p>
          <a:p>
            <a:r>
              <a:rPr lang="en-US" baseline="0" dirty="0" smtClean="0"/>
              <a:t>Mention activated genes (2ndary targets)</a:t>
            </a:r>
          </a:p>
          <a:p>
            <a:r>
              <a:rPr lang="en-US" baseline="0" dirty="0" smtClean="0"/>
              <a:t>	IMportant for RNA-seq data</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9</a:t>
            </a:fld>
            <a:endParaRPr lang="en-US"/>
          </a:p>
        </p:txBody>
      </p:sp>
    </p:spTree>
    <p:extLst>
      <p:ext uri="{BB962C8B-B14F-4D97-AF65-F5344CB8AC3E}">
        <p14:creationId xmlns:p14="http://schemas.microsoft.com/office/powerpoint/2010/main" val="4106521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smtClean="0"/>
              <a:t>nascent-</a:t>
            </a:r>
            <a:r>
              <a:rPr lang="en-US" dirty="0" err="1" smtClean="0"/>
              <a:t>seq</a:t>
            </a:r>
            <a:r>
              <a:rPr lang="en-US" dirty="0" smtClean="0"/>
              <a:t>:</a:t>
            </a:r>
            <a:r>
              <a:rPr lang="en-US" baseline="0" dirty="0" smtClean="0"/>
              <a:t> </a:t>
            </a:r>
            <a:r>
              <a:rPr lang="en-US" dirty="0" smtClean="0"/>
              <a:t>Distribution</a:t>
            </a:r>
            <a:r>
              <a:rPr lang="en-US" baseline="0" dirty="0" smtClean="0"/>
              <a:t> of ternary elongation complexes </a:t>
            </a:r>
            <a:endParaRPr lang="en-US" dirty="0" smtClean="0"/>
          </a:p>
          <a:p>
            <a:endParaRPr lang="en-US" dirty="0" smtClean="0"/>
          </a:p>
          <a:p>
            <a:r>
              <a:rPr lang="en-US" dirty="0" smtClean="0"/>
              <a:t>----- </a:t>
            </a:r>
            <a:r>
              <a:rPr lang="en-US" dirty="0"/>
              <a:t>Meeting Notes (5/30/13 12:52) -----</a:t>
            </a:r>
          </a:p>
          <a:p>
            <a:r>
              <a:rPr lang="en-US" dirty="0"/>
              <a:t>Genome-wide instead of genomic scale</a:t>
            </a:r>
          </a:p>
          <a:p>
            <a:r>
              <a:rPr lang="en-US" dirty="0"/>
              <a:t>24 </a:t>
            </a:r>
            <a:r>
              <a:rPr lang="en-US" dirty="0" err="1"/>
              <a:t>hr</a:t>
            </a:r>
            <a:r>
              <a:rPr lang="en-US" dirty="0"/>
              <a:t> embryogenesis</a:t>
            </a:r>
          </a:p>
          <a:p>
            <a:r>
              <a:rPr lang="en-US" dirty="0" err="1"/>
              <a:t>Pupal</a:t>
            </a:r>
            <a:r>
              <a:rPr lang="en-US" dirty="0"/>
              <a:t> 5 days ?</a:t>
            </a:r>
          </a:p>
          <a:p>
            <a:r>
              <a:rPr lang="en-US" dirty="0"/>
              <a:t>Histone marks under chip-</a:t>
            </a:r>
            <a:r>
              <a:rPr lang="en-US" dirty="0" err="1"/>
              <a:t>seq</a:t>
            </a:r>
            <a:endParaRPr lang="en-US" dirty="0"/>
          </a:p>
        </p:txBody>
      </p:sp>
      <p:sp>
        <p:nvSpPr>
          <p:cNvPr id="4" name="Slide Number Placeholder 3"/>
          <p:cNvSpPr>
            <a:spLocks noGrp="1"/>
          </p:cNvSpPr>
          <p:nvPr>
            <p:ph type="sldNum" sz="quarter" idx="10"/>
          </p:nvPr>
        </p:nvSpPr>
        <p:spPr/>
        <p:txBody>
          <a:bodyPr/>
          <a:lstStyle/>
          <a:p>
            <a:fld id="{D3026B94-C3B6-E643-B863-5E8F0FAD9FF9}" type="slidenum">
              <a:rPr lang="en-US" smtClean="0"/>
              <a:t>11</a:t>
            </a:fld>
            <a:endParaRPr lang="en-US"/>
          </a:p>
        </p:txBody>
      </p:sp>
    </p:spTree>
    <p:extLst>
      <p:ext uri="{BB962C8B-B14F-4D97-AF65-F5344CB8AC3E}">
        <p14:creationId xmlns:p14="http://schemas.microsoft.com/office/powerpoint/2010/main" val="3808930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 left:</a:t>
            </a:r>
            <a:r>
              <a:rPr lang="en-US" baseline="0" dirty="0" smtClean="0"/>
              <a:t> bolder axes labels</a:t>
            </a:r>
          </a:p>
          <a:p>
            <a:r>
              <a:rPr lang="en-US" baseline="0" dirty="0" smtClean="0"/>
              <a:t>Remove </a:t>
            </a:r>
            <a:r>
              <a:rPr lang="en-US" baseline="0" dirty="0" err="1" smtClean="0"/>
              <a:t>dSP</a:t>
            </a:r>
            <a:endParaRPr lang="en-US" dirty="0" smtClean="0"/>
          </a:p>
          <a:p>
            <a:endParaRPr lang="en-US" dirty="0" smtClean="0"/>
          </a:p>
          <a:p>
            <a:endParaRPr lang="en-US" dirty="0"/>
          </a:p>
          <a:p>
            <a:r>
              <a:rPr lang="en-US" dirty="0"/>
              <a:t>----- Meeting Notes (2/25/15 11:01) -----</a:t>
            </a:r>
          </a:p>
          <a:p>
            <a:r>
              <a:rPr lang="en-US" dirty="0"/>
              <a:t>Potentially bring in </a:t>
            </a:r>
            <a:r>
              <a:rPr lang="en-US" dirty="0" err="1"/>
              <a:t>lof</a:t>
            </a:r>
            <a:r>
              <a:rPr lang="en-US" dirty="0"/>
              <a:t> data first, </a:t>
            </a:r>
            <a:r>
              <a:rPr lang="en-US" dirty="0" err="1"/>
              <a:t>oe</a:t>
            </a:r>
            <a:r>
              <a:rPr lang="en-US" dirty="0"/>
              <a:t> later</a:t>
            </a:r>
          </a:p>
        </p:txBody>
      </p:sp>
      <p:sp>
        <p:nvSpPr>
          <p:cNvPr id="4" name="Slide Number Placeholder 3"/>
          <p:cNvSpPr>
            <a:spLocks noGrp="1"/>
          </p:cNvSpPr>
          <p:nvPr>
            <p:ph type="sldNum" sz="quarter" idx="10"/>
          </p:nvPr>
        </p:nvSpPr>
        <p:spPr/>
        <p:txBody>
          <a:bodyPr/>
          <a:lstStyle/>
          <a:p>
            <a:fld id="{D7EE9E23-F904-D44D-9345-F4BD61AF6130}" type="slidenum">
              <a:rPr lang="en-US" smtClean="0"/>
              <a:t>12</a:t>
            </a:fld>
            <a:endParaRPr lang="en-US"/>
          </a:p>
        </p:txBody>
      </p:sp>
    </p:spTree>
    <p:extLst>
      <p:ext uri="{BB962C8B-B14F-4D97-AF65-F5344CB8AC3E}">
        <p14:creationId xmlns:p14="http://schemas.microsoft.com/office/powerpoint/2010/main" val="354474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bibliographic information</a:t>
            </a:r>
          </a:p>
          <a:p>
            <a:r>
              <a:rPr lang="en-US" dirty="0" smtClean="0"/>
              <a:t>One</a:t>
            </a:r>
            <a:r>
              <a:rPr lang="en-US" baseline="0" dirty="0" smtClean="0"/>
              <a:t> convincing result from the paper</a:t>
            </a:r>
            <a:endParaRPr lang="en-US" dirty="0"/>
          </a:p>
        </p:txBody>
      </p:sp>
      <p:sp>
        <p:nvSpPr>
          <p:cNvPr id="4" name="Slide Number Placeholder 3"/>
          <p:cNvSpPr>
            <a:spLocks noGrp="1"/>
          </p:cNvSpPr>
          <p:nvPr>
            <p:ph type="sldNum" sz="quarter" idx="10"/>
          </p:nvPr>
        </p:nvSpPr>
        <p:spPr/>
        <p:txBody>
          <a:bodyPr/>
          <a:lstStyle/>
          <a:p>
            <a:fld id="{D7EE9E23-F904-D44D-9345-F4BD61AF6130}" type="slidenum">
              <a:rPr lang="en-US" smtClean="0"/>
              <a:t>13</a:t>
            </a:fld>
            <a:endParaRPr lang="en-US"/>
          </a:p>
        </p:txBody>
      </p:sp>
    </p:spTree>
    <p:extLst>
      <p:ext uri="{BB962C8B-B14F-4D97-AF65-F5344CB8AC3E}">
        <p14:creationId xmlns:p14="http://schemas.microsoft.com/office/powerpoint/2010/main" val="1380171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8587F08-DFC8-204F-AA3B-70ECFE99CC2E}"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9469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671E7F-CDC5-DC41-B0FD-F3039E070103}"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967209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B82463-4BA0-174E-8250-829B1D30A913}"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6348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400BF65-E921-A148-8E02-6DA8EB256DC2}"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24321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7510E27-0B48-4A4E-B343-056D05541CDC}" type="datetime1">
              <a:rPr lang="en-US" smtClean="0"/>
              <a:t>7/14/15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9129462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0C4D609-0712-5C44-848D-DA1FFF72F0F5}"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28385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030FF3B-3E17-9248-B761-FE10DD3630D1}" type="datetime1">
              <a:rPr lang="en-US" smtClean="0"/>
              <a:t>7/14/15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1909754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217276-B844-2542-9A2D-FC489D304ADC}" type="datetime1">
              <a:rPr lang="en-US" smtClean="0"/>
              <a:t>7/14/15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239969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028B42-4AFF-BD4B-ACC5-D0E935C19BE7}" type="datetime1">
              <a:rPr lang="en-US" smtClean="0"/>
              <a:t>7/14/15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931657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AAB96B-A113-1544-9DCE-D7A1D3758FB0}"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33176094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DCE172-B1EC-3D43-8ABB-A231BF64949F}" type="datetime1">
              <a:rPr lang="en-US" smtClean="0"/>
              <a:t>7/14/15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8D74A5-6B21-7D43-AA42-06463E0BF38B}" type="slidenum">
              <a:rPr lang="en-US" smtClean="0"/>
              <a:t>‹#›</a:t>
            </a:fld>
            <a:endParaRPr lang="en-US"/>
          </a:p>
        </p:txBody>
      </p:sp>
    </p:spTree>
    <p:extLst>
      <p:ext uri="{BB962C8B-B14F-4D97-AF65-F5344CB8AC3E}">
        <p14:creationId xmlns:p14="http://schemas.microsoft.com/office/powerpoint/2010/main" val="6150024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1BB62-F604-AD42-8071-1FB08E3B2430}" type="datetime1">
              <a:rPr lang="en-US" smtClean="0"/>
              <a:t>7/14/15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8D74A5-6B21-7D43-AA42-06463E0BF38B}" type="slidenum">
              <a:rPr lang="en-US" smtClean="0"/>
              <a:t>‹#›</a:t>
            </a:fld>
            <a:endParaRPr lang="en-US"/>
          </a:p>
        </p:txBody>
      </p:sp>
    </p:spTree>
    <p:extLst>
      <p:ext uri="{BB962C8B-B14F-4D97-AF65-F5344CB8AC3E}">
        <p14:creationId xmlns:p14="http://schemas.microsoft.com/office/powerpoint/2010/main" val="1436681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pn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emf"/><Relationship Id="rId3" Type="http://schemas.openxmlformats.org/officeDocument/2006/relationships/image" Target="../media/image4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 Id="rId3"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31.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Temporal Analysis of Groucho Mediated Gene Regulation in the Drosophila Embryo</a:t>
            </a:r>
            <a:endParaRPr lang="en-US" dirty="0"/>
          </a:p>
        </p:txBody>
      </p:sp>
      <p:sp>
        <p:nvSpPr>
          <p:cNvPr id="3" name="Subtitle 2"/>
          <p:cNvSpPr>
            <a:spLocks noGrp="1"/>
          </p:cNvSpPr>
          <p:nvPr>
            <p:ph type="subTitle" idx="1"/>
          </p:nvPr>
        </p:nvSpPr>
        <p:spPr>
          <a:xfrm>
            <a:off x="1371600" y="3886199"/>
            <a:ext cx="6400800" cy="1862367"/>
          </a:xfrm>
        </p:spPr>
        <p:txBody>
          <a:bodyPr>
            <a:normAutofit fontScale="70000" lnSpcReduction="20000"/>
          </a:bodyPr>
          <a:lstStyle/>
          <a:p>
            <a:r>
              <a:rPr lang="en-US" dirty="0" smtClean="0"/>
              <a:t>Michael Chambers</a:t>
            </a:r>
          </a:p>
          <a:p>
            <a:endParaRPr lang="en-US" dirty="0" smtClean="0"/>
          </a:p>
          <a:p>
            <a:endParaRPr lang="en-US" dirty="0"/>
          </a:p>
          <a:p>
            <a:r>
              <a:rPr lang="en-US" dirty="0" smtClean="0"/>
              <a:t>Albert Courey Lab</a:t>
            </a:r>
          </a:p>
          <a:p>
            <a:r>
              <a:rPr lang="en-US" dirty="0" smtClean="0"/>
              <a:t>July 2015</a:t>
            </a:r>
            <a:endParaRPr lang="en-US" dirty="0"/>
          </a:p>
        </p:txBody>
      </p:sp>
    </p:spTree>
    <p:extLst>
      <p:ext uri="{BB962C8B-B14F-4D97-AF65-F5344CB8AC3E}">
        <p14:creationId xmlns:p14="http://schemas.microsoft.com/office/powerpoint/2010/main" val="10960730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solidFill>
                  <a:schemeClr val="bg1">
                    <a:lumMod val="75000"/>
                  </a:schemeClr>
                </a:solidFill>
              </a:rPr>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10</a:t>
            </a:fld>
            <a:endParaRPr lang="en-US"/>
          </a:p>
        </p:txBody>
      </p:sp>
    </p:spTree>
    <p:extLst>
      <p:ext uri="{BB962C8B-B14F-4D97-AF65-F5344CB8AC3E}">
        <p14:creationId xmlns:p14="http://schemas.microsoft.com/office/powerpoint/2010/main" val="26585680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smtClean="0"/>
              <a:t>Genomic scale analysis will provide significant insight into Groucho’s functions in early fly development</a:t>
            </a:r>
            <a:endParaRPr lang="en-US" sz="3200" dirty="0"/>
          </a:p>
        </p:txBody>
      </p:sp>
      <p:cxnSp>
        <p:nvCxnSpPr>
          <p:cNvPr id="12" name="Straight Arrow Connector 11"/>
          <p:cNvCxnSpPr/>
          <p:nvPr/>
        </p:nvCxnSpPr>
        <p:spPr>
          <a:xfrm>
            <a:off x="762000" y="3235641"/>
            <a:ext cx="266276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V="1">
            <a:off x="1607104"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2321126"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3035148" y="3091179"/>
            <a:ext cx="0" cy="2921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219200" y="3505200"/>
            <a:ext cx="34798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1905000" y="3505200"/>
            <a:ext cx="2794000" cy="1358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667000" y="3505200"/>
            <a:ext cx="2032000" cy="1358900"/>
          </a:xfrm>
          <a:prstGeom prst="line">
            <a:avLst/>
          </a:prstGeom>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743200"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RNA-seq</a:t>
            </a:r>
            <a:endParaRPr lang="en-US" dirty="0"/>
          </a:p>
        </p:txBody>
      </p:sp>
      <p:sp>
        <p:nvSpPr>
          <p:cNvPr id="29" name="Rectangle 28"/>
          <p:cNvSpPr/>
          <p:nvPr/>
        </p:nvSpPr>
        <p:spPr>
          <a:xfrm>
            <a:off x="3996267" y="4978400"/>
            <a:ext cx="1363133"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Nascent-seq</a:t>
            </a:r>
            <a:endParaRPr lang="en-US" dirty="0"/>
          </a:p>
        </p:txBody>
      </p:sp>
      <p:sp>
        <p:nvSpPr>
          <p:cNvPr id="30" name="Rectangle 29"/>
          <p:cNvSpPr/>
          <p:nvPr/>
        </p:nvSpPr>
        <p:spPr>
          <a:xfrm>
            <a:off x="5405967" y="4978400"/>
            <a:ext cx="1202267" cy="304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ChIP-seq</a:t>
            </a:r>
            <a:endParaRPr lang="en-US" dirty="0"/>
          </a:p>
        </p:txBody>
      </p:sp>
      <p:sp>
        <p:nvSpPr>
          <p:cNvPr id="31" name="Rectangle 30"/>
          <p:cNvSpPr/>
          <p:nvPr/>
        </p:nvSpPr>
        <p:spPr>
          <a:xfrm>
            <a:off x="2743200"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mRNA accumulation</a:t>
            </a:r>
            <a:endParaRPr lang="en-US" sz="1400" dirty="0"/>
          </a:p>
        </p:txBody>
      </p:sp>
      <p:sp>
        <p:nvSpPr>
          <p:cNvPr id="32" name="Rectangle 31"/>
          <p:cNvSpPr/>
          <p:nvPr/>
        </p:nvSpPr>
        <p:spPr>
          <a:xfrm>
            <a:off x="3996267" y="5283200"/>
            <a:ext cx="1363133"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mRNA transcription rate</a:t>
            </a:r>
            <a:endParaRPr lang="en-US" sz="1200" dirty="0"/>
          </a:p>
        </p:txBody>
      </p:sp>
      <p:sp>
        <p:nvSpPr>
          <p:cNvPr id="33" name="Rectangle 32"/>
          <p:cNvSpPr/>
          <p:nvPr/>
        </p:nvSpPr>
        <p:spPr>
          <a:xfrm>
            <a:off x="5405967" y="5283200"/>
            <a:ext cx="1202267" cy="50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Groucho binding</a:t>
            </a:r>
            <a:endParaRPr lang="en-US" sz="1400" dirty="0"/>
          </a:p>
        </p:txBody>
      </p:sp>
      <p:sp>
        <p:nvSpPr>
          <p:cNvPr id="37" name="Freeform 36"/>
          <p:cNvSpPr/>
          <p:nvPr/>
        </p:nvSpPr>
        <p:spPr>
          <a:xfrm>
            <a:off x="1735289" y="1706016"/>
            <a:ext cx="830112" cy="370195"/>
          </a:xfrm>
          <a:custGeom>
            <a:avLst/>
            <a:gdLst>
              <a:gd name="connsiteX0" fmla="*/ 443484 w 3343759"/>
              <a:gd name="connsiteY0" fmla="*/ 105577 h 919649"/>
              <a:gd name="connsiteX1" fmla="*/ 3313684 w 3343759"/>
              <a:gd name="connsiteY1" fmla="*/ 54777 h 919649"/>
              <a:gd name="connsiteX2" fmla="*/ 1840484 w 3343759"/>
              <a:gd name="connsiteY2" fmla="*/ 918377 h 919649"/>
              <a:gd name="connsiteX3" fmla="*/ 151384 w 3343759"/>
              <a:gd name="connsiteY3" fmla="*/ 245277 h 919649"/>
              <a:gd name="connsiteX4" fmla="*/ 443484 w 3343759"/>
              <a:gd name="connsiteY4" fmla="*/ 105577 h 919649"/>
              <a:gd name="connsiteX0" fmla="*/ 299625 w 3199900"/>
              <a:gd name="connsiteY0" fmla="*/ 121485 h 938774"/>
              <a:gd name="connsiteX1" fmla="*/ 3169825 w 3199900"/>
              <a:gd name="connsiteY1" fmla="*/ 70685 h 938774"/>
              <a:gd name="connsiteX2" fmla="*/ 1696625 w 3199900"/>
              <a:gd name="connsiteY2" fmla="*/ 934285 h 938774"/>
              <a:gd name="connsiteX3" fmla="*/ 248825 w 3199900"/>
              <a:gd name="connsiteY3" fmla="*/ 690230 h 938774"/>
              <a:gd name="connsiteX4" fmla="*/ 299625 w 3199900"/>
              <a:gd name="connsiteY4" fmla="*/ 121485 h 938774"/>
              <a:gd name="connsiteX0" fmla="*/ 296177 w 3146808"/>
              <a:gd name="connsiteY0" fmla="*/ 4048 h 821337"/>
              <a:gd name="connsiteX1" fmla="*/ 3115577 w 3146808"/>
              <a:gd name="connsiteY1" fmla="*/ 343288 h 821337"/>
              <a:gd name="connsiteX2" fmla="*/ 1693177 w 3146808"/>
              <a:gd name="connsiteY2" fmla="*/ 816848 h 821337"/>
              <a:gd name="connsiteX3" fmla="*/ 245377 w 3146808"/>
              <a:gd name="connsiteY3" fmla="*/ 572793 h 821337"/>
              <a:gd name="connsiteX4" fmla="*/ 296177 w 3146808"/>
              <a:gd name="connsiteY4" fmla="*/ 4048 h 821337"/>
              <a:gd name="connsiteX0" fmla="*/ 290170 w 3054150"/>
              <a:gd name="connsiteY0" fmla="*/ 22177 h 839466"/>
              <a:gd name="connsiteX1" fmla="*/ 3020670 w 3054150"/>
              <a:gd name="connsiteY1" fmla="*/ 185899 h 839466"/>
              <a:gd name="connsiteX2" fmla="*/ 1687170 w 3054150"/>
              <a:gd name="connsiteY2" fmla="*/ 834977 h 839466"/>
              <a:gd name="connsiteX3" fmla="*/ 239370 w 3054150"/>
              <a:gd name="connsiteY3" fmla="*/ 590922 h 839466"/>
              <a:gd name="connsiteX4" fmla="*/ 290170 w 3054150"/>
              <a:gd name="connsiteY4" fmla="*/ 22177 h 839466"/>
              <a:gd name="connsiteX0" fmla="*/ 290170 w 3163476"/>
              <a:gd name="connsiteY0" fmla="*/ 19117 h 831929"/>
              <a:gd name="connsiteX1" fmla="*/ 3020670 w 3163476"/>
              <a:gd name="connsiteY1" fmla="*/ 182839 h 831929"/>
              <a:gd name="connsiteX2" fmla="*/ 2665069 w 3163476"/>
              <a:gd name="connsiteY2" fmla="*/ 657671 h 831929"/>
              <a:gd name="connsiteX3" fmla="*/ 1687170 w 3163476"/>
              <a:gd name="connsiteY3" fmla="*/ 831917 h 831929"/>
              <a:gd name="connsiteX4" fmla="*/ 239370 w 3163476"/>
              <a:gd name="connsiteY4" fmla="*/ 587862 h 831929"/>
              <a:gd name="connsiteX5" fmla="*/ 290170 w 3163476"/>
              <a:gd name="connsiteY5" fmla="*/ 19117 h 831929"/>
              <a:gd name="connsiteX0" fmla="*/ 269029 w 2903676"/>
              <a:gd name="connsiteY0" fmla="*/ 51806 h 864618"/>
              <a:gd name="connsiteX1" fmla="*/ 2682029 w 2903676"/>
              <a:gd name="connsiteY1" fmla="*/ 98516 h 864618"/>
              <a:gd name="connsiteX2" fmla="*/ 2643928 w 2903676"/>
              <a:gd name="connsiteY2" fmla="*/ 690360 h 864618"/>
              <a:gd name="connsiteX3" fmla="*/ 1666029 w 2903676"/>
              <a:gd name="connsiteY3" fmla="*/ 864606 h 864618"/>
              <a:gd name="connsiteX4" fmla="*/ 218229 w 2903676"/>
              <a:gd name="connsiteY4" fmla="*/ 620551 h 864618"/>
              <a:gd name="connsiteX5" fmla="*/ 269029 w 2903676"/>
              <a:gd name="connsiteY5" fmla="*/ 51806 h 864618"/>
              <a:gd name="connsiteX0" fmla="*/ 220509 w 2855156"/>
              <a:gd name="connsiteY0" fmla="*/ 51806 h 864618"/>
              <a:gd name="connsiteX1" fmla="*/ 2633509 w 2855156"/>
              <a:gd name="connsiteY1" fmla="*/ 98516 h 864618"/>
              <a:gd name="connsiteX2" fmla="*/ 2595408 w 2855156"/>
              <a:gd name="connsiteY2" fmla="*/ 690360 h 864618"/>
              <a:gd name="connsiteX3" fmla="*/ 1617509 w 2855156"/>
              <a:gd name="connsiteY3" fmla="*/ 864606 h 864618"/>
              <a:gd name="connsiteX4" fmla="*/ 271309 w 2855156"/>
              <a:gd name="connsiteY4" fmla="*/ 620551 h 864618"/>
              <a:gd name="connsiteX5" fmla="*/ 220509 w 2855156"/>
              <a:gd name="connsiteY5" fmla="*/ 51806 h 864618"/>
              <a:gd name="connsiteX0" fmla="*/ 220509 w 2829298"/>
              <a:gd name="connsiteY0" fmla="*/ 50393 h 863205"/>
              <a:gd name="connsiteX1" fmla="*/ 2633509 w 2829298"/>
              <a:gd name="connsiteY1" fmla="*/ 97103 h 863205"/>
              <a:gd name="connsiteX2" fmla="*/ 2531908 w 2829298"/>
              <a:gd name="connsiteY2" fmla="*/ 659694 h 863205"/>
              <a:gd name="connsiteX3" fmla="*/ 1617509 w 2829298"/>
              <a:gd name="connsiteY3" fmla="*/ 863193 h 863205"/>
              <a:gd name="connsiteX4" fmla="*/ 271309 w 2829298"/>
              <a:gd name="connsiteY4" fmla="*/ 619138 h 863205"/>
              <a:gd name="connsiteX5" fmla="*/ 220509 w 2829298"/>
              <a:gd name="connsiteY5" fmla="*/ 50393 h 863205"/>
              <a:gd name="connsiteX0" fmla="*/ 229621 w 2932164"/>
              <a:gd name="connsiteY0" fmla="*/ 50393 h 863205"/>
              <a:gd name="connsiteX1" fmla="*/ 2769621 w 2932164"/>
              <a:gd name="connsiteY1" fmla="*/ 97103 h 863205"/>
              <a:gd name="connsiteX2" fmla="*/ 2541020 w 2932164"/>
              <a:gd name="connsiteY2" fmla="*/ 659694 h 863205"/>
              <a:gd name="connsiteX3" fmla="*/ 1626621 w 2932164"/>
              <a:gd name="connsiteY3" fmla="*/ 863193 h 863205"/>
              <a:gd name="connsiteX4" fmla="*/ 280421 w 2932164"/>
              <a:gd name="connsiteY4" fmla="*/ 619138 h 863205"/>
              <a:gd name="connsiteX5" fmla="*/ 229621 w 2932164"/>
              <a:gd name="connsiteY5" fmla="*/ 50393 h 863205"/>
              <a:gd name="connsiteX0" fmla="*/ 208960 w 2911503"/>
              <a:gd name="connsiteY0" fmla="*/ 48286 h 861095"/>
              <a:gd name="connsiteX1" fmla="*/ 2748960 w 2911503"/>
              <a:gd name="connsiteY1" fmla="*/ 94996 h 861095"/>
              <a:gd name="connsiteX2" fmla="*/ 2520359 w 2911503"/>
              <a:gd name="connsiteY2" fmla="*/ 657587 h 861095"/>
              <a:gd name="connsiteX3" fmla="*/ 1605960 w 2911503"/>
              <a:gd name="connsiteY3" fmla="*/ 861086 h 861095"/>
              <a:gd name="connsiteX4" fmla="*/ 310560 w 2911503"/>
              <a:gd name="connsiteY4" fmla="*/ 587778 h 861095"/>
              <a:gd name="connsiteX5" fmla="*/ 208960 w 2911503"/>
              <a:gd name="connsiteY5" fmla="*/ 48286 h 861095"/>
              <a:gd name="connsiteX0" fmla="*/ 208960 w 2979708"/>
              <a:gd name="connsiteY0" fmla="*/ 50197 h 863006"/>
              <a:gd name="connsiteX1" fmla="*/ 2748960 w 2979708"/>
              <a:gd name="connsiteY1" fmla="*/ 96907 h 863006"/>
              <a:gd name="connsiteX2" fmla="*/ 2710859 w 2979708"/>
              <a:gd name="connsiteY2" fmla="*/ 698502 h 863006"/>
              <a:gd name="connsiteX3" fmla="*/ 1605960 w 2979708"/>
              <a:gd name="connsiteY3" fmla="*/ 862997 h 863006"/>
              <a:gd name="connsiteX4" fmla="*/ 310560 w 2979708"/>
              <a:gd name="connsiteY4" fmla="*/ 589689 h 863006"/>
              <a:gd name="connsiteX5" fmla="*/ 208960 w 2979708"/>
              <a:gd name="connsiteY5" fmla="*/ 50197 h 863006"/>
              <a:gd name="connsiteX0" fmla="*/ 185850 w 2956598"/>
              <a:gd name="connsiteY0" fmla="*/ 50197 h 863006"/>
              <a:gd name="connsiteX1" fmla="*/ 2725850 w 2956598"/>
              <a:gd name="connsiteY1" fmla="*/ 96907 h 863006"/>
              <a:gd name="connsiteX2" fmla="*/ 2687749 w 2956598"/>
              <a:gd name="connsiteY2" fmla="*/ 698502 h 863006"/>
              <a:gd name="connsiteX3" fmla="*/ 1582850 w 2956598"/>
              <a:gd name="connsiteY3" fmla="*/ 862997 h 863006"/>
              <a:gd name="connsiteX4" fmla="*/ 350950 w 2956598"/>
              <a:gd name="connsiteY4" fmla="*/ 589689 h 863006"/>
              <a:gd name="connsiteX5" fmla="*/ 185850 w 2956598"/>
              <a:gd name="connsiteY5" fmla="*/ 50197 h 863006"/>
              <a:gd name="connsiteX0" fmla="*/ 185850 w 2940843"/>
              <a:gd name="connsiteY0" fmla="*/ 49234 h 862043"/>
              <a:gd name="connsiteX1" fmla="*/ 2725850 w 2940843"/>
              <a:gd name="connsiteY1" fmla="*/ 95944 h 862043"/>
              <a:gd name="connsiteX2" fmla="*/ 2649649 w 2940843"/>
              <a:gd name="connsiteY2" fmla="*/ 678037 h 862043"/>
              <a:gd name="connsiteX3" fmla="*/ 1582850 w 2940843"/>
              <a:gd name="connsiteY3" fmla="*/ 862034 h 862043"/>
              <a:gd name="connsiteX4" fmla="*/ 350950 w 2940843"/>
              <a:gd name="connsiteY4" fmla="*/ 588726 h 862043"/>
              <a:gd name="connsiteX5" fmla="*/ 185850 w 2940843"/>
              <a:gd name="connsiteY5" fmla="*/ 49234 h 862043"/>
              <a:gd name="connsiteX0" fmla="*/ 208959 w 2963952"/>
              <a:gd name="connsiteY0" fmla="*/ 56597 h 869431"/>
              <a:gd name="connsiteX1" fmla="*/ 2748959 w 2963952"/>
              <a:gd name="connsiteY1" fmla="*/ 103307 h 869431"/>
              <a:gd name="connsiteX2" fmla="*/ 2672758 w 2963952"/>
              <a:gd name="connsiteY2" fmla="*/ 685400 h 869431"/>
              <a:gd name="connsiteX3" fmla="*/ 1605959 w 2963952"/>
              <a:gd name="connsiteY3" fmla="*/ 869397 h 869431"/>
              <a:gd name="connsiteX4" fmla="*/ 310559 w 2963952"/>
              <a:gd name="connsiteY4" fmla="*/ 698475 h 869431"/>
              <a:gd name="connsiteX5" fmla="*/ 208959 w 2963952"/>
              <a:gd name="connsiteY5" fmla="*/ 56597 h 869431"/>
              <a:gd name="connsiteX0" fmla="*/ 199011 w 2954004"/>
              <a:gd name="connsiteY0" fmla="*/ 56597 h 913295"/>
              <a:gd name="connsiteX1" fmla="*/ 2739011 w 2954004"/>
              <a:gd name="connsiteY1" fmla="*/ 103307 h 913295"/>
              <a:gd name="connsiteX2" fmla="*/ 2662810 w 2954004"/>
              <a:gd name="connsiteY2" fmla="*/ 685400 h 913295"/>
              <a:gd name="connsiteX3" fmla="*/ 1386461 w 2954004"/>
              <a:gd name="connsiteY3" fmla="*/ 913277 h 913295"/>
              <a:gd name="connsiteX4" fmla="*/ 300611 w 2954004"/>
              <a:gd name="connsiteY4" fmla="*/ 698475 h 913295"/>
              <a:gd name="connsiteX5" fmla="*/ 199011 w 2954004"/>
              <a:gd name="connsiteY5" fmla="*/ 56597 h 913295"/>
              <a:gd name="connsiteX0" fmla="*/ 276708 w 3031701"/>
              <a:gd name="connsiteY0" fmla="*/ 39654 h 896343"/>
              <a:gd name="connsiteX1" fmla="*/ 2816708 w 3031701"/>
              <a:gd name="connsiteY1" fmla="*/ 86364 h 896343"/>
              <a:gd name="connsiteX2" fmla="*/ 2740507 w 3031701"/>
              <a:gd name="connsiteY2" fmla="*/ 668457 h 896343"/>
              <a:gd name="connsiteX3" fmla="*/ 1464158 w 3031701"/>
              <a:gd name="connsiteY3" fmla="*/ 896334 h 896343"/>
              <a:gd name="connsiteX4" fmla="*/ 378308 w 3031701"/>
              <a:gd name="connsiteY4" fmla="*/ 681532 h 896343"/>
              <a:gd name="connsiteX5" fmla="*/ 78951 w 3031701"/>
              <a:gd name="connsiteY5" fmla="*/ 444184 h 896343"/>
              <a:gd name="connsiteX6" fmla="*/ 276708 w 3031701"/>
              <a:gd name="connsiteY6" fmla="*/ 39654 h 896343"/>
              <a:gd name="connsiteX0" fmla="*/ 398902 w 2949509"/>
              <a:gd name="connsiteY0" fmla="*/ 39654 h 896343"/>
              <a:gd name="connsiteX1" fmla="*/ 2748402 w 2949509"/>
              <a:gd name="connsiteY1" fmla="*/ 86364 h 896343"/>
              <a:gd name="connsiteX2" fmla="*/ 2672201 w 2949509"/>
              <a:gd name="connsiteY2" fmla="*/ 668457 h 896343"/>
              <a:gd name="connsiteX3" fmla="*/ 1395852 w 2949509"/>
              <a:gd name="connsiteY3" fmla="*/ 896334 h 896343"/>
              <a:gd name="connsiteX4" fmla="*/ 310002 w 2949509"/>
              <a:gd name="connsiteY4" fmla="*/ 681532 h 896343"/>
              <a:gd name="connsiteX5" fmla="*/ 10645 w 2949509"/>
              <a:gd name="connsiteY5" fmla="*/ 444184 h 896343"/>
              <a:gd name="connsiteX6" fmla="*/ 398902 w 2949509"/>
              <a:gd name="connsiteY6" fmla="*/ 39654 h 896343"/>
              <a:gd name="connsiteX0" fmla="*/ 444107 w 2940217"/>
              <a:gd name="connsiteY0" fmla="*/ 39654 h 896343"/>
              <a:gd name="connsiteX1" fmla="*/ 2742807 w 2940217"/>
              <a:gd name="connsiteY1" fmla="*/ 86364 h 896343"/>
              <a:gd name="connsiteX2" fmla="*/ 2666606 w 2940217"/>
              <a:gd name="connsiteY2" fmla="*/ 668457 h 896343"/>
              <a:gd name="connsiteX3" fmla="*/ 1390257 w 2940217"/>
              <a:gd name="connsiteY3" fmla="*/ 896334 h 896343"/>
              <a:gd name="connsiteX4" fmla="*/ 304407 w 2940217"/>
              <a:gd name="connsiteY4" fmla="*/ 681532 h 896343"/>
              <a:gd name="connsiteX5" fmla="*/ 5050 w 2940217"/>
              <a:gd name="connsiteY5" fmla="*/ 444184 h 896343"/>
              <a:gd name="connsiteX6" fmla="*/ 444107 w 2940217"/>
              <a:gd name="connsiteY6" fmla="*/ 39654 h 896343"/>
              <a:gd name="connsiteX0" fmla="*/ 444107 w 2940217"/>
              <a:gd name="connsiteY0" fmla="*/ 32465 h 913531"/>
              <a:gd name="connsiteX1" fmla="*/ 2742807 w 2940217"/>
              <a:gd name="connsiteY1" fmla="*/ 103552 h 913531"/>
              <a:gd name="connsiteX2" fmla="*/ 2666606 w 2940217"/>
              <a:gd name="connsiteY2" fmla="*/ 685645 h 913531"/>
              <a:gd name="connsiteX3" fmla="*/ 1390257 w 2940217"/>
              <a:gd name="connsiteY3" fmla="*/ 913522 h 913531"/>
              <a:gd name="connsiteX4" fmla="*/ 304407 w 2940217"/>
              <a:gd name="connsiteY4" fmla="*/ 698720 h 913531"/>
              <a:gd name="connsiteX5" fmla="*/ 5050 w 2940217"/>
              <a:gd name="connsiteY5" fmla="*/ 461372 h 913531"/>
              <a:gd name="connsiteX6" fmla="*/ 444107 w 2940217"/>
              <a:gd name="connsiteY6" fmla="*/ 32465 h 913531"/>
              <a:gd name="connsiteX0" fmla="*/ 441860 w 2664359"/>
              <a:gd name="connsiteY0" fmla="*/ 11444 h 892510"/>
              <a:gd name="connsiteX1" fmla="*/ 2442110 w 2664359"/>
              <a:gd name="connsiteY1" fmla="*/ 170290 h 892510"/>
              <a:gd name="connsiteX2" fmla="*/ 2664359 w 2664359"/>
              <a:gd name="connsiteY2" fmla="*/ 664624 h 892510"/>
              <a:gd name="connsiteX3" fmla="*/ 1388010 w 2664359"/>
              <a:gd name="connsiteY3" fmla="*/ 892501 h 892510"/>
              <a:gd name="connsiteX4" fmla="*/ 302160 w 2664359"/>
              <a:gd name="connsiteY4" fmla="*/ 677699 h 892510"/>
              <a:gd name="connsiteX5" fmla="*/ 2803 w 2664359"/>
              <a:gd name="connsiteY5" fmla="*/ 440351 h 892510"/>
              <a:gd name="connsiteX6" fmla="*/ 441860 w 2664359"/>
              <a:gd name="connsiteY6" fmla="*/ 11444 h 892510"/>
              <a:gd name="connsiteX0" fmla="*/ 441921 w 2793544"/>
              <a:gd name="connsiteY0" fmla="*/ 32465 h 913531"/>
              <a:gd name="connsiteX1" fmla="*/ 2454871 w 2793544"/>
              <a:gd name="connsiteY1" fmla="*/ 103552 h 913531"/>
              <a:gd name="connsiteX2" fmla="*/ 2664420 w 2793544"/>
              <a:gd name="connsiteY2" fmla="*/ 685645 h 913531"/>
              <a:gd name="connsiteX3" fmla="*/ 1388071 w 2793544"/>
              <a:gd name="connsiteY3" fmla="*/ 913522 h 913531"/>
              <a:gd name="connsiteX4" fmla="*/ 302221 w 2793544"/>
              <a:gd name="connsiteY4" fmla="*/ 698720 h 913531"/>
              <a:gd name="connsiteX5" fmla="*/ 2864 w 2793544"/>
              <a:gd name="connsiteY5" fmla="*/ 461372 h 913531"/>
              <a:gd name="connsiteX6" fmla="*/ 441921 w 2793544"/>
              <a:gd name="connsiteY6" fmla="*/ 32465 h 913531"/>
              <a:gd name="connsiteX0" fmla="*/ 441921 w 2639628"/>
              <a:gd name="connsiteY0" fmla="*/ 29018 h 910084"/>
              <a:gd name="connsiteX1" fmla="*/ 2454871 w 2639628"/>
              <a:gd name="connsiteY1" fmla="*/ 100105 h 910084"/>
              <a:gd name="connsiteX2" fmla="*/ 2397720 w 2639628"/>
              <a:gd name="connsiteY2" fmla="*/ 594439 h 910084"/>
              <a:gd name="connsiteX3" fmla="*/ 1388071 w 2639628"/>
              <a:gd name="connsiteY3" fmla="*/ 910075 h 910084"/>
              <a:gd name="connsiteX4" fmla="*/ 302221 w 2639628"/>
              <a:gd name="connsiteY4" fmla="*/ 695273 h 910084"/>
              <a:gd name="connsiteX5" fmla="*/ 2864 w 2639628"/>
              <a:gd name="connsiteY5" fmla="*/ 457925 h 910084"/>
              <a:gd name="connsiteX6" fmla="*/ 441921 w 2639628"/>
              <a:gd name="connsiteY6" fmla="*/ 29018 h 910084"/>
              <a:gd name="connsiteX0" fmla="*/ 441921 w 2675751"/>
              <a:gd name="connsiteY0" fmla="*/ 31073 h 912139"/>
              <a:gd name="connsiteX1" fmla="*/ 2454871 w 2675751"/>
              <a:gd name="connsiteY1" fmla="*/ 102160 h 912139"/>
              <a:gd name="connsiteX2" fmla="*/ 2473920 w 2675751"/>
              <a:gd name="connsiteY2" fmla="*/ 650124 h 912139"/>
              <a:gd name="connsiteX3" fmla="*/ 1388071 w 2675751"/>
              <a:gd name="connsiteY3" fmla="*/ 912130 h 912139"/>
              <a:gd name="connsiteX4" fmla="*/ 302221 w 2675751"/>
              <a:gd name="connsiteY4" fmla="*/ 697328 h 912139"/>
              <a:gd name="connsiteX5" fmla="*/ 2864 w 2675751"/>
              <a:gd name="connsiteY5" fmla="*/ 459980 h 912139"/>
              <a:gd name="connsiteX6" fmla="*/ 441921 w 2675751"/>
              <a:gd name="connsiteY6" fmla="*/ 31073 h 912139"/>
              <a:gd name="connsiteX0" fmla="*/ 441921 w 2675751"/>
              <a:gd name="connsiteY0" fmla="*/ 31073 h 912153"/>
              <a:gd name="connsiteX1" fmla="*/ 2454871 w 2675751"/>
              <a:gd name="connsiteY1" fmla="*/ 102160 h 912153"/>
              <a:gd name="connsiteX2" fmla="*/ 2473920 w 2675751"/>
              <a:gd name="connsiteY2" fmla="*/ 650124 h 912153"/>
              <a:gd name="connsiteX3" fmla="*/ 1388071 w 2675751"/>
              <a:gd name="connsiteY3" fmla="*/ 912130 h 912153"/>
              <a:gd name="connsiteX4" fmla="*/ 505421 w 2675751"/>
              <a:gd name="connsiteY4" fmla="*/ 780212 h 912153"/>
              <a:gd name="connsiteX5" fmla="*/ 2864 w 2675751"/>
              <a:gd name="connsiteY5" fmla="*/ 459980 h 912153"/>
              <a:gd name="connsiteX6" fmla="*/ 441921 w 2675751"/>
              <a:gd name="connsiteY6" fmla="*/ 31073 h 912153"/>
              <a:gd name="connsiteX0" fmla="*/ 441921 w 2675751"/>
              <a:gd name="connsiteY0" fmla="*/ 31073 h 912187"/>
              <a:gd name="connsiteX1" fmla="*/ 2454871 w 2675751"/>
              <a:gd name="connsiteY1" fmla="*/ 102160 h 912187"/>
              <a:gd name="connsiteX2" fmla="*/ 2473920 w 2675751"/>
              <a:gd name="connsiteY2" fmla="*/ 650124 h 912187"/>
              <a:gd name="connsiteX3" fmla="*/ 1388071 w 2675751"/>
              <a:gd name="connsiteY3" fmla="*/ 912130 h 912187"/>
              <a:gd name="connsiteX4" fmla="*/ 505421 w 2675751"/>
              <a:gd name="connsiteY4" fmla="*/ 780212 h 912187"/>
              <a:gd name="connsiteX5" fmla="*/ 2864 w 2675751"/>
              <a:gd name="connsiteY5" fmla="*/ 459980 h 912187"/>
              <a:gd name="connsiteX6" fmla="*/ 441921 w 2675751"/>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80840 w 2651170"/>
              <a:gd name="connsiteY4" fmla="*/ 780212 h 912187"/>
              <a:gd name="connsiteX5" fmla="*/ 3683 w 2651170"/>
              <a:gd name="connsiteY5" fmla="*/ 459980 h 912187"/>
              <a:gd name="connsiteX6" fmla="*/ 417340 w 2651170"/>
              <a:gd name="connsiteY6" fmla="*/ 31073 h 912187"/>
              <a:gd name="connsiteX0" fmla="*/ 417340 w 2651170"/>
              <a:gd name="connsiteY0" fmla="*/ 31073 h 912187"/>
              <a:gd name="connsiteX1" fmla="*/ 2430290 w 2651170"/>
              <a:gd name="connsiteY1" fmla="*/ 102160 h 912187"/>
              <a:gd name="connsiteX2" fmla="*/ 2449339 w 2651170"/>
              <a:gd name="connsiteY2" fmla="*/ 650124 h 912187"/>
              <a:gd name="connsiteX3" fmla="*/ 1363490 w 2651170"/>
              <a:gd name="connsiteY3" fmla="*/ 912130 h 912187"/>
              <a:gd name="connsiteX4" fmla="*/ 493540 w 2651170"/>
              <a:gd name="connsiteY4" fmla="*/ 770461 h 912187"/>
              <a:gd name="connsiteX5" fmla="*/ 3683 w 2651170"/>
              <a:gd name="connsiteY5" fmla="*/ 459980 h 912187"/>
              <a:gd name="connsiteX6" fmla="*/ 417340 w 2651170"/>
              <a:gd name="connsiteY6" fmla="*/ 31073 h 912187"/>
              <a:gd name="connsiteX0" fmla="*/ 375448 w 2609278"/>
              <a:gd name="connsiteY0" fmla="*/ 33957 h 915071"/>
              <a:gd name="connsiteX1" fmla="*/ 2388398 w 2609278"/>
              <a:gd name="connsiteY1" fmla="*/ 105044 h 915071"/>
              <a:gd name="connsiteX2" fmla="*/ 2407447 w 2609278"/>
              <a:gd name="connsiteY2" fmla="*/ 653008 h 915071"/>
              <a:gd name="connsiteX3" fmla="*/ 1321598 w 2609278"/>
              <a:gd name="connsiteY3" fmla="*/ 915014 h 915071"/>
              <a:gd name="connsiteX4" fmla="*/ 451648 w 2609278"/>
              <a:gd name="connsiteY4" fmla="*/ 773345 h 915071"/>
              <a:gd name="connsiteX5" fmla="*/ 6241 w 2609278"/>
              <a:gd name="connsiteY5" fmla="*/ 501868 h 915071"/>
              <a:gd name="connsiteX6" fmla="*/ 375448 w 2609278"/>
              <a:gd name="connsiteY6" fmla="*/ 33957 h 915071"/>
              <a:gd name="connsiteX0" fmla="*/ 431273 w 2665103"/>
              <a:gd name="connsiteY0" fmla="*/ 33957 h 915071"/>
              <a:gd name="connsiteX1" fmla="*/ 2444223 w 2665103"/>
              <a:gd name="connsiteY1" fmla="*/ 105044 h 915071"/>
              <a:gd name="connsiteX2" fmla="*/ 2463272 w 2665103"/>
              <a:gd name="connsiteY2" fmla="*/ 653008 h 915071"/>
              <a:gd name="connsiteX3" fmla="*/ 1377423 w 2665103"/>
              <a:gd name="connsiteY3" fmla="*/ 915014 h 915071"/>
              <a:gd name="connsiteX4" fmla="*/ 507473 w 2665103"/>
              <a:gd name="connsiteY4" fmla="*/ 773345 h 915071"/>
              <a:gd name="connsiteX5" fmla="*/ 62066 w 2665103"/>
              <a:gd name="connsiteY5" fmla="*/ 501868 h 915071"/>
              <a:gd name="connsiteX6" fmla="*/ 431273 w 2665103"/>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409385 w 2643215"/>
              <a:gd name="connsiteY0" fmla="*/ 33957 h 915071"/>
              <a:gd name="connsiteX1" fmla="*/ 2422335 w 2643215"/>
              <a:gd name="connsiteY1" fmla="*/ 105044 h 915071"/>
              <a:gd name="connsiteX2" fmla="*/ 2441384 w 2643215"/>
              <a:gd name="connsiteY2" fmla="*/ 653008 h 915071"/>
              <a:gd name="connsiteX3" fmla="*/ 1355535 w 2643215"/>
              <a:gd name="connsiteY3" fmla="*/ 915014 h 915071"/>
              <a:gd name="connsiteX4" fmla="*/ 485585 w 2643215"/>
              <a:gd name="connsiteY4" fmla="*/ 773345 h 915071"/>
              <a:gd name="connsiteX5" fmla="*/ 40178 w 2643215"/>
              <a:gd name="connsiteY5" fmla="*/ 501868 h 915071"/>
              <a:gd name="connsiteX6" fmla="*/ 409385 w 2643215"/>
              <a:gd name="connsiteY6" fmla="*/ 33957 h 915071"/>
              <a:gd name="connsiteX0" fmla="*/ 392049 w 2565461"/>
              <a:gd name="connsiteY0" fmla="*/ 41812 h 922926"/>
              <a:gd name="connsiteX1" fmla="*/ 1369043 w 2565461"/>
              <a:gd name="connsiteY1" fmla="*/ 30709 h 922926"/>
              <a:gd name="connsiteX2" fmla="*/ 2404999 w 2565461"/>
              <a:gd name="connsiteY2" fmla="*/ 112899 h 922926"/>
              <a:gd name="connsiteX3" fmla="*/ 2424048 w 2565461"/>
              <a:gd name="connsiteY3" fmla="*/ 660863 h 922926"/>
              <a:gd name="connsiteX4" fmla="*/ 1338199 w 2565461"/>
              <a:gd name="connsiteY4" fmla="*/ 922869 h 922926"/>
              <a:gd name="connsiteX5" fmla="*/ 468249 w 2565461"/>
              <a:gd name="connsiteY5" fmla="*/ 781200 h 922926"/>
              <a:gd name="connsiteX6" fmla="*/ 22842 w 2565461"/>
              <a:gd name="connsiteY6" fmla="*/ 509723 h 922926"/>
              <a:gd name="connsiteX7" fmla="*/ 392049 w 2565461"/>
              <a:gd name="connsiteY7" fmla="*/ 41812 h 922926"/>
              <a:gd name="connsiteX0" fmla="*/ 392049 w 2622133"/>
              <a:gd name="connsiteY0" fmla="*/ 41812 h 922915"/>
              <a:gd name="connsiteX1" fmla="*/ 1369043 w 2622133"/>
              <a:gd name="connsiteY1" fmla="*/ 30709 h 922915"/>
              <a:gd name="connsiteX2" fmla="*/ 2404999 w 2622133"/>
              <a:gd name="connsiteY2" fmla="*/ 112899 h 922915"/>
              <a:gd name="connsiteX3" fmla="*/ 2506598 w 2622133"/>
              <a:gd name="connsiteY3" fmla="*/ 621859 h 922915"/>
              <a:gd name="connsiteX4" fmla="*/ 1338199 w 2622133"/>
              <a:gd name="connsiteY4" fmla="*/ 922869 h 922915"/>
              <a:gd name="connsiteX5" fmla="*/ 468249 w 2622133"/>
              <a:gd name="connsiteY5" fmla="*/ 781200 h 922915"/>
              <a:gd name="connsiteX6" fmla="*/ 22842 w 2622133"/>
              <a:gd name="connsiteY6" fmla="*/ 509723 h 922915"/>
              <a:gd name="connsiteX7" fmla="*/ 392049 w 2622133"/>
              <a:gd name="connsiteY7" fmla="*/ 41812 h 922915"/>
              <a:gd name="connsiteX0" fmla="*/ 392049 w 2652643"/>
              <a:gd name="connsiteY0" fmla="*/ 41812 h 922915"/>
              <a:gd name="connsiteX1" fmla="*/ 1369043 w 2652643"/>
              <a:gd name="connsiteY1" fmla="*/ 30709 h 922915"/>
              <a:gd name="connsiteX2" fmla="*/ 2487549 w 2652643"/>
              <a:gd name="connsiteY2" fmla="*/ 112899 h 922915"/>
              <a:gd name="connsiteX3" fmla="*/ 2506598 w 2652643"/>
              <a:gd name="connsiteY3" fmla="*/ 621859 h 922915"/>
              <a:gd name="connsiteX4" fmla="*/ 1338199 w 2652643"/>
              <a:gd name="connsiteY4" fmla="*/ 922869 h 922915"/>
              <a:gd name="connsiteX5" fmla="*/ 468249 w 2652643"/>
              <a:gd name="connsiteY5" fmla="*/ 781200 h 922915"/>
              <a:gd name="connsiteX6" fmla="*/ 22842 w 2652643"/>
              <a:gd name="connsiteY6" fmla="*/ 509723 h 922915"/>
              <a:gd name="connsiteX7" fmla="*/ 392049 w 2652643"/>
              <a:gd name="connsiteY7" fmla="*/ 41812 h 922915"/>
              <a:gd name="connsiteX0" fmla="*/ 392049 w 2652643"/>
              <a:gd name="connsiteY0" fmla="*/ 50999 h 932102"/>
              <a:gd name="connsiteX1" fmla="*/ 1369043 w 2652643"/>
              <a:gd name="connsiteY1" fmla="*/ 20394 h 932102"/>
              <a:gd name="connsiteX2" fmla="*/ 2487549 w 2652643"/>
              <a:gd name="connsiteY2" fmla="*/ 122086 h 932102"/>
              <a:gd name="connsiteX3" fmla="*/ 2506598 w 2652643"/>
              <a:gd name="connsiteY3" fmla="*/ 631046 h 932102"/>
              <a:gd name="connsiteX4" fmla="*/ 1338199 w 2652643"/>
              <a:gd name="connsiteY4" fmla="*/ 932056 h 932102"/>
              <a:gd name="connsiteX5" fmla="*/ 468249 w 2652643"/>
              <a:gd name="connsiteY5" fmla="*/ 790387 h 932102"/>
              <a:gd name="connsiteX6" fmla="*/ 22842 w 2652643"/>
              <a:gd name="connsiteY6" fmla="*/ 518910 h 932102"/>
              <a:gd name="connsiteX7" fmla="*/ 392049 w 2652643"/>
              <a:gd name="connsiteY7" fmla="*/ 50999 h 932102"/>
              <a:gd name="connsiteX0" fmla="*/ 470708 w 2731302"/>
              <a:gd name="connsiteY0" fmla="*/ 44856 h 925959"/>
              <a:gd name="connsiteX1" fmla="*/ 1447702 w 2731302"/>
              <a:gd name="connsiteY1" fmla="*/ 14251 h 925959"/>
              <a:gd name="connsiteX2" fmla="*/ 2566208 w 2731302"/>
              <a:gd name="connsiteY2" fmla="*/ 115943 h 925959"/>
              <a:gd name="connsiteX3" fmla="*/ 2585257 w 2731302"/>
              <a:gd name="connsiteY3" fmla="*/ 624903 h 925959"/>
              <a:gd name="connsiteX4" fmla="*/ 1416858 w 2731302"/>
              <a:gd name="connsiteY4" fmla="*/ 925913 h 925959"/>
              <a:gd name="connsiteX5" fmla="*/ 546908 w 2731302"/>
              <a:gd name="connsiteY5" fmla="*/ 784244 h 925959"/>
              <a:gd name="connsiteX6" fmla="*/ 18951 w 2731302"/>
              <a:gd name="connsiteY6" fmla="*/ 415257 h 925959"/>
              <a:gd name="connsiteX7" fmla="*/ 470708 w 2731302"/>
              <a:gd name="connsiteY7" fmla="*/ 44856 h 925959"/>
              <a:gd name="connsiteX0" fmla="*/ 451757 w 2712351"/>
              <a:gd name="connsiteY0" fmla="*/ 44856 h 925959"/>
              <a:gd name="connsiteX1" fmla="*/ 1428751 w 2712351"/>
              <a:gd name="connsiteY1" fmla="*/ 14251 h 925959"/>
              <a:gd name="connsiteX2" fmla="*/ 2547257 w 2712351"/>
              <a:gd name="connsiteY2" fmla="*/ 115943 h 925959"/>
              <a:gd name="connsiteX3" fmla="*/ 2566306 w 2712351"/>
              <a:gd name="connsiteY3" fmla="*/ 624903 h 925959"/>
              <a:gd name="connsiteX4" fmla="*/ 1397907 w 2712351"/>
              <a:gd name="connsiteY4" fmla="*/ 925913 h 925959"/>
              <a:gd name="connsiteX5" fmla="*/ 527957 w 2712351"/>
              <a:gd name="connsiteY5" fmla="*/ 784244 h 925959"/>
              <a:gd name="connsiteX6" fmla="*/ 0 w 2712351"/>
              <a:gd name="connsiteY6" fmla="*/ 415257 h 925959"/>
              <a:gd name="connsiteX7" fmla="*/ 451757 w 2712351"/>
              <a:gd name="connsiteY7" fmla="*/ 44856 h 925959"/>
              <a:gd name="connsiteX0" fmla="*/ 83527 w 2344121"/>
              <a:gd name="connsiteY0" fmla="*/ 69697 h 950800"/>
              <a:gd name="connsiteX1" fmla="*/ 1060521 w 2344121"/>
              <a:gd name="connsiteY1" fmla="*/ 39092 h 950800"/>
              <a:gd name="connsiteX2" fmla="*/ 2179027 w 2344121"/>
              <a:gd name="connsiteY2" fmla="*/ 140784 h 950800"/>
              <a:gd name="connsiteX3" fmla="*/ 2198076 w 2344121"/>
              <a:gd name="connsiteY3" fmla="*/ 649744 h 950800"/>
              <a:gd name="connsiteX4" fmla="*/ 1029677 w 2344121"/>
              <a:gd name="connsiteY4" fmla="*/ 950754 h 950800"/>
              <a:gd name="connsiteX5" fmla="*/ 159727 w 2344121"/>
              <a:gd name="connsiteY5" fmla="*/ 809085 h 950800"/>
              <a:gd name="connsiteX6" fmla="*/ 83527 w 2344121"/>
              <a:gd name="connsiteY6" fmla="*/ 69697 h 950800"/>
              <a:gd name="connsiteX0" fmla="*/ 433252 w 2693846"/>
              <a:gd name="connsiteY0" fmla="*/ 44493 h 925596"/>
              <a:gd name="connsiteX1" fmla="*/ 1410246 w 2693846"/>
              <a:gd name="connsiteY1" fmla="*/ 13888 h 925596"/>
              <a:gd name="connsiteX2" fmla="*/ 2528752 w 2693846"/>
              <a:gd name="connsiteY2" fmla="*/ 115580 h 925596"/>
              <a:gd name="connsiteX3" fmla="*/ 2547801 w 2693846"/>
              <a:gd name="connsiteY3" fmla="*/ 624540 h 925596"/>
              <a:gd name="connsiteX4" fmla="*/ 1379402 w 2693846"/>
              <a:gd name="connsiteY4" fmla="*/ 925550 h 925596"/>
              <a:gd name="connsiteX5" fmla="*/ 509452 w 2693846"/>
              <a:gd name="connsiteY5" fmla="*/ 783881 h 925596"/>
              <a:gd name="connsiteX6" fmla="*/ 546 w 2693846"/>
              <a:gd name="connsiteY6" fmla="*/ 408805 h 925596"/>
              <a:gd name="connsiteX7" fmla="*/ 433252 w 2693846"/>
              <a:gd name="connsiteY7" fmla="*/ 44493 h 925596"/>
              <a:gd name="connsiteX0" fmla="*/ 357332 w 2694126"/>
              <a:gd name="connsiteY0" fmla="*/ 44493 h 925596"/>
              <a:gd name="connsiteX1" fmla="*/ 1410526 w 2694126"/>
              <a:gd name="connsiteY1" fmla="*/ 13888 h 925596"/>
              <a:gd name="connsiteX2" fmla="*/ 2529032 w 2694126"/>
              <a:gd name="connsiteY2" fmla="*/ 115580 h 925596"/>
              <a:gd name="connsiteX3" fmla="*/ 2548081 w 2694126"/>
              <a:gd name="connsiteY3" fmla="*/ 624540 h 925596"/>
              <a:gd name="connsiteX4" fmla="*/ 1379682 w 2694126"/>
              <a:gd name="connsiteY4" fmla="*/ 925550 h 925596"/>
              <a:gd name="connsiteX5" fmla="*/ 509732 w 2694126"/>
              <a:gd name="connsiteY5" fmla="*/ 783881 h 925596"/>
              <a:gd name="connsiteX6" fmla="*/ 826 w 2694126"/>
              <a:gd name="connsiteY6" fmla="*/ 408805 h 925596"/>
              <a:gd name="connsiteX7" fmla="*/ 357332 w 2694126"/>
              <a:gd name="connsiteY7" fmla="*/ 44493 h 925596"/>
              <a:gd name="connsiteX0" fmla="*/ 357332 w 2639008"/>
              <a:gd name="connsiteY0" fmla="*/ 44493 h 925611"/>
              <a:gd name="connsiteX1" fmla="*/ 1410526 w 2639008"/>
              <a:gd name="connsiteY1" fmla="*/ 13888 h 925611"/>
              <a:gd name="connsiteX2" fmla="*/ 2529032 w 2639008"/>
              <a:gd name="connsiteY2" fmla="*/ 115580 h 925611"/>
              <a:gd name="connsiteX3" fmla="*/ 2446481 w 2639008"/>
              <a:gd name="connsiteY3" fmla="*/ 673295 h 925611"/>
              <a:gd name="connsiteX4" fmla="*/ 1379682 w 2639008"/>
              <a:gd name="connsiteY4" fmla="*/ 925550 h 925611"/>
              <a:gd name="connsiteX5" fmla="*/ 509732 w 2639008"/>
              <a:gd name="connsiteY5" fmla="*/ 783881 h 925611"/>
              <a:gd name="connsiteX6" fmla="*/ 826 w 2639008"/>
              <a:gd name="connsiteY6" fmla="*/ 408805 h 925611"/>
              <a:gd name="connsiteX7" fmla="*/ 357332 w 2639008"/>
              <a:gd name="connsiteY7" fmla="*/ 44493 h 925611"/>
              <a:gd name="connsiteX0" fmla="*/ 357332 w 2704311"/>
              <a:gd name="connsiteY0" fmla="*/ 44493 h 925603"/>
              <a:gd name="connsiteX1" fmla="*/ 1410526 w 2704311"/>
              <a:gd name="connsiteY1" fmla="*/ 13888 h 925603"/>
              <a:gd name="connsiteX2" fmla="*/ 2529032 w 2704311"/>
              <a:gd name="connsiteY2" fmla="*/ 115580 h 925603"/>
              <a:gd name="connsiteX3" fmla="*/ 2693226 w 2704311"/>
              <a:gd name="connsiteY3" fmla="*/ 408805 h 925603"/>
              <a:gd name="connsiteX4" fmla="*/ 2446481 w 2704311"/>
              <a:gd name="connsiteY4" fmla="*/ 673295 h 925603"/>
              <a:gd name="connsiteX5" fmla="*/ 1379682 w 2704311"/>
              <a:gd name="connsiteY5" fmla="*/ 925550 h 925603"/>
              <a:gd name="connsiteX6" fmla="*/ 509732 w 2704311"/>
              <a:gd name="connsiteY6" fmla="*/ 783881 h 925603"/>
              <a:gd name="connsiteX7" fmla="*/ 826 w 2704311"/>
              <a:gd name="connsiteY7" fmla="*/ 408805 h 925603"/>
              <a:gd name="connsiteX8" fmla="*/ 357332 w 2704311"/>
              <a:gd name="connsiteY8" fmla="*/ 44493 h 925603"/>
              <a:gd name="connsiteX0" fmla="*/ 357332 w 2694270"/>
              <a:gd name="connsiteY0" fmla="*/ 44493 h 925603"/>
              <a:gd name="connsiteX1" fmla="*/ 1410526 w 2694270"/>
              <a:gd name="connsiteY1" fmla="*/ 13888 h 925603"/>
              <a:gd name="connsiteX2" fmla="*/ 2370282 w 2694270"/>
              <a:gd name="connsiteY2" fmla="*/ 66825 h 925603"/>
              <a:gd name="connsiteX3" fmla="*/ 2693226 w 2694270"/>
              <a:gd name="connsiteY3" fmla="*/ 408805 h 925603"/>
              <a:gd name="connsiteX4" fmla="*/ 2446481 w 2694270"/>
              <a:gd name="connsiteY4" fmla="*/ 673295 h 925603"/>
              <a:gd name="connsiteX5" fmla="*/ 1379682 w 2694270"/>
              <a:gd name="connsiteY5" fmla="*/ 925550 h 925603"/>
              <a:gd name="connsiteX6" fmla="*/ 509732 w 2694270"/>
              <a:gd name="connsiteY6" fmla="*/ 783881 h 925603"/>
              <a:gd name="connsiteX7" fmla="*/ 826 w 2694270"/>
              <a:gd name="connsiteY7" fmla="*/ 408805 h 925603"/>
              <a:gd name="connsiteX8" fmla="*/ 357332 w 2694270"/>
              <a:gd name="connsiteY8" fmla="*/ 44493 h 925603"/>
              <a:gd name="connsiteX0" fmla="*/ 357332 w 2719532"/>
              <a:gd name="connsiteY0" fmla="*/ 44493 h 925603"/>
              <a:gd name="connsiteX1" fmla="*/ 1410526 w 2719532"/>
              <a:gd name="connsiteY1" fmla="*/ 13888 h 925603"/>
              <a:gd name="connsiteX2" fmla="*/ 2370282 w 2719532"/>
              <a:gd name="connsiteY2" fmla="*/ 66825 h 925603"/>
              <a:gd name="connsiteX3" fmla="*/ 2718626 w 2719532"/>
              <a:gd name="connsiteY3" fmla="*/ 335673 h 925603"/>
              <a:gd name="connsiteX4" fmla="*/ 2446481 w 2719532"/>
              <a:gd name="connsiteY4" fmla="*/ 673295 h 925603"/>
              <a:gd name="connsiteX5" fmla="*/ 1379682 w 2719532"/>
              <a:gd name="connsiteY5" fmla="*/ 925550 h 925603"/>
              <a:gd name="connsiteX6" fmla="*/ 509732 w 2719532"/>
              <a:gd name="connsiteY6" fmla="*/ 783881 h 925603"/>
              <a:gd name="connsiteX7" fmla="*/ 826 w 2719532"/>
              <a:gd name="connsiteY7" fmla="*/ 408805 h 925603"/>
              <a:gd name="connsiteX8" fmla="*/ 357332 w 2719532"/>
              <a:gd name="connsiteY8" fmla="*/ 44493 h 925603"/>
              <a:gd name="connsiteX0" fmla="*/ 356957 w 2719157"/>
              <a:gd name="connsiteY0" fmla="*/ 50230 h 931340"/>
              <a:gd name="connsiteX1" fmla="*/ 660851 w 2719157"/>
              <a:gd name="connsiteY1" fmla="*/ 124 h 931340"/>
              <a:gd name="connsiteX2" fmla="*/ 1410151 w 2719157"/>
              <a:gd name="connsiteY2" fmla="*/ 19625 h 931340"/>
              <a:gd name="connsiteX3" fmla="*/ 2369907 w 2719157"/>
              <a:gd name="connsiteY3" fmla="*/ 72562 h 931340"/>
              <a:gd name="connsiteX4" fmla="*/ 2718251 w 2719157"/>
              <a:gd name="connsiteY4" fmla="*/ 341410 h 931340"/>
              <a:gd name="connsiteX5" fmla="*/ 2446106 w 2719157"/>
              <a:gd name="connsiteY5" fmla="*/ 679032 h 931340"/>
              <a:gd name="connsiteX6" fmla="*/ 1379307 w 2719157"/>
              <a:gd name="connsiteY6" fmla="*/ 931287 h 931340"/>
              <a:gd name="connsiteX7" fmla="*/ 509357 w 2719157"/>
              <a:gd name="connsiteY7" fmla="*/ 789618 h 931340"/>
              <a:gd name="connsiteX8" fmla="*/ 451 w 2719157"/>
              <a:gd name="connsiteY8" fmla="*/ 414542 h 931340"/>
              <a:gd name="connsiteX9" fmla="*/ 356957 w 2719157"/>
              <a:gd name="connsiteY9" fmla="*/ 50230 h 931340"/>
              <a:gd name="connsiteX0" fmla="*/ 217737 w 2719637"/>
              <a:gd name="connsiteY0" fmla="*/ 103736 h 931216"/>
              <a:gd name="connsiteX1" fmla="*/ 661331 w 2719637"/>
              <a:gd name="connsiteY1" fmla="*/ 0 h 931216"/>
              <a:gd name="connsiteX2" fmla="*/ 1410631 w 2719637"/>
              <a:gd name="connsiteY2" fmla="*/ 19501 h 931216"/>
              <a:gd name="connsiteX3" fmla="*/ 2370387 w 2719637"/>
              <a:gd name="connsiteY3" fmla="*/ 72438 h 931216"/>
              <a:gd name="connsiteX4" fmla="*/ 2718731 w 2719637"/>
              <a:gd name="connsiteY4" fmla="*/ 341286 h 931216"/>
              <a:gd name="connsiteX5" fmla="*/ 2446586 w 2719637"/>
              <a:gd name="connsiteY5" fmla="*/ 678908 h 931216"/>
              <a:gd name="connsiteX6" fmla="*/ 1379787 w 2719637"/>
              <a:gd name="connsiteY6" fmla="*/ 931163 h 931216"/>
              <a:gd name="connsiteX7" fmla="*/ 509837 w 2719637"/>
              <a:gd name="connsiteY7" fmla="*/ 789494 h 931216"/>
              <a:gd name="connsiteX8" fmla="*/ 931 w 2719637"/>
              <a:gd name="connsiteY8" fmla="*/ 414418 h 931216"/>
              <a:gd name="connsiteX9" fmla="*/ 217737 w 2719637"/>
              <a:gd name="connsiteY9" fmla="*/ 103736 h 9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9637" h="931216">
                <a:moveTo>
                  <a:pt x="217737" y="103736"/>
                </a:moveTo>
                <a:cubicBezTo>
                  <a:pt x="327803" y="34666"/>
                  <a:pt x="485799" y="5101"/>
                  <a:pt x="661331" y="0"/>
                </a:cubicBezTo>
                <a:lnTo>
                  <a:pt x="1410631" y="19501"/>
                </a:lnTo>
                <a:cubicBezTo>
                  <a:pt x="1696532" y="30761"/>
                  <a:pt x="2152370" y="18807"/>
                  <a:pt x="2370387" y="72438"/>
                </a:cubicBezTo>
                <a:cubicBezTo>
                  <a:pt x="2588404" y="126069"/>
                  <a:pt x="2732489" y="248334"/>
                  <a:pt x="2718731" y="341286"/>
                </a:cubicBezTo>
                <a:cubicBezTo>
                  <a:pt x="2704973" y="434238"/>
                  <a:pt x="2653868" y="592784"/>
                  <a:pt x="2446586" y="678908"/>
                </a:cubicBezTo>
                <a:cubicBezTo>
                  <a:pt x="2239304" y="765032"/>
                  <a:pt x="1832754" y="934673"/>
                  <a:pt x="1379787" y="931163"/>
                </a:cubicBezTo>
                <a:cubicBezTo>
                  <a:pt x="1003021" y="932530"/>
                  <a:pt x="739646" y="875618"/>
                  <a:pt x="509837" y="789494"/>
                </a:cubicBezTo>
                <a:cubicBezTo>
                  <a:pt x="280028" y="703370"/>
                  <a:pt x="13631" y="537649"/>
                  <a:pt x="931" y="414418"/>
                </a:cubicBezTo>
                <a:cubicBezTo>
                  <a:pt x="-11769" y="291187"/>
                  <a:pt x="107671" y="172806"/>
                  <a:pt x="217737" y="103736"/>
                </a:cubicBezTo>
                <a:close/>
              </a:path>
            </a:pathLst>
          </a:cu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51" name="Picture 50" descr="outline_larva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930271">
            <a:off x="3755069" y="1695797"/>
            <a:ext cx="1574160" cy="408359"/>
          </a:xfrm>
          <a:prstGeom prst="rect">
            <a:avLst/>
          </a:prstGeom>
        </p:spPr>
      </p:pic>
      <p:cxnSp>
        <p:nvCxnSpPr>
          <p:cNvPr id="52" name="Straight Arrow Connector 51"/>
          <p:cNvCxnSpPr/>
          <p:nvPr/>
        </p:nvCxnSpPr>
        <p:spPr>
          <a:xfrm>
            <a:off x="3510094"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9" name="Straight Connector 58"/>
          <p:cNvCxnSpPr/>
          <p:nvPr/>
        </p:nvCxnSpPr>
        <p:spPr>
          <a:xfrm flipV="1">
            <a:off x="893082" y="3091179"/>
            <a:ext cx="0" cy="292100"/>
          </a:xfrm>
          <a:prstGeom prst="line">
            <a:avLst/>
          </a:prstGeom>
        </p:spPr>
        <p:style>
          <a:lnRef idx="2">
            <a:schemeClr val="accent1"/>
          </a:lnRef>
          <a:fillRef idx="0">
            <a:schemeClr val="accent1"/>
          </a:fillRef>
          <a:effectRef idx="1">
            <a:schemeClr val="accent1"/>
          </a:effectRef>
          <a:fontRef idx="minor">
            <a:schemeClr val="tx1"/>
          </a:fontRef>
        </p:style>
      </p:cxnSp>
      <p:sp>
        <p:nvSpPr>
          <p:cNvPr id="70" name="TextBox 69"/>
          <p:cNvSpPr txBox="1"/>
          <p:nvPr/>
        </p:nvSpPr>
        <p:spPr>
          <a:xfrm>
            <a:off x="1768361" y="2438400"/>
            <a:ext cx="909737" cy="646331"/>
          </a:xfrm>
          <a:prstGeom prst="rect">
            <a:avLst/>
          </a:prstGeom>
          <a:noFill/>
        </p:spPr>
        <p:txBody>
          <a:bodyPr wrap="none" rtlCol="0">
            <a:spAutoFit/>
          </a:bodyPr>
          <a:lstStyle/>
          <a:p>
            <a:pPr algn="ctr"/>
            <a:r>
              <a:rPr lang="en-US" dirty="0" smtClean="0"/>
              <a:t>Embryo</a:t>
            </a:r>
          </a:p>
          <a:p>
            <a:r>
              <a:rPr lang="en-US" dirty="0" smtClean="0"/>
              <a:t>24 </a:t>
            </a:r>
            <a:r>
              <a:rPr lang="en-US" dirty="0" err="1" smtClean="0"/>
              <a:t>hr</a:t>
            </a:r>
            <a:endParaRPr lang="en-US" dirty="0"/>
          </a:p>
        </p:txBody>
      </p:sp>
      <p:sp>
        <p:nvSpPr>
          <p:cNvPr id="71" name="TextBox 70"/>
          <p:cNvSpPr txBox="1"/>
          <p:nvPr/>
        </p:nvSpPr>
        <p:spPr>
          <a:xfrm>
            <a:off x="4267200" y="2438400"/>
            <a:ext cx="780457" cy="646331"/>
          </a:xfrm>
          <a:prstGeom prst="rect">
            <a:avLst/>
          </a:prstGeom>
          <a:noFill/>
        </p:spPr>
        <p:txBody>
          <a:bodyPr wrap="none" rtlCol="0">
            <a:spAutoFit/>
          </a:bodyPr>
          <a:lstStyle/>
          <a:p>
            <a:pPr algn="ctr"/>
            <a:r>
              <a:rPr lang="en-US" dirty="0" smtClean="0"/>
              <a:t>Larva</a:t>
            </a:r>
          </a:p>
          <a:p>
            <a:pPr algn="ctr"/>
            <a:r>
              <a:rPr lang="en-US" dirty="0" smtClean="0"/>
              <a:t>4 days</a:t>
            </a:r>
            <a:endParaRPr lang="en-US" dirty="0"/>
          </a:p>
        </p:txBody>
      </p:sp>
      <p:cxnSp>
        <p:nvCxnSpPr>
          <p:cNvPr id="56" name="Straight Arrow Connector 55"/>
          <p:cNvCxnSpPr/>
          <p:nvPr/>
        </p:nvCxnSpPr>
        <p:spPr>
          <a:xfrm>
            <a:off x="5894049" y="3235641"/>
            <a:ext cx="2269711"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pic>
        <p:nvPicPr>
          <p:cNvPr id="65" name="Picture 64" descr="outline_pupa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784524">
            <a:off x="6359931" y="1633957"/>
            <a:ext cx="1561609" cy="560143"/>
          </a:xfrm>
          <a:prstGeom prst="rect">
            <a:avLst/>
          </a:prstGeom>
        </p:spPr>
      </p:pic>
      <p:sp>
        <p:nvSpPr>
          <p:cNvPr id="72" name="TextBox 71"/>
          <p:cNvSpPr txBox="1"/>
          <p:nvPr/>
        </p:nvSpPr>
        <p:spPr>
          <a:xfrm>
            <a:off x="6705600" y="2438400"/>
            <a:ext cx="780457" cy="646331"/>
          </a:xfrm>
          <a:prstGeom prst="rect">
            <a:avLst/>
          </a:prstGeom>
          <a:noFill/>
        </p:spPr>
        <p:txBody>
          <a:bodyPr wrap="none" rtlCol="0">
            <a:spAutoFit/>
          </a:bodyPr>
          <a:lstStyle/>
          <a:p>
            <a:pPr algn="ctr"/>
            <a:r>
              <a:rPr lang="en-US" dirty="0" smtClean="0"/>
              <a:t>Pupae</a:t>
            </a:r>
          </a:p>
          <a:p>
            <a:r>
              <a:rPr lang="en-US" dirty="0" smtClean="0"/>
              <a:t>5 days</a:t>
            </a:r>
            <a:endParaRPr lang="en-US" dirty="0"/>
          </a:p>
        </p:txBody>
      </p:sp>
      <p:sp>
        <p:nvSpPr>
          <p:cNvPr id="73" name="TextBox 72"/>
          <p:cNvSpPr txBox="1"/>
          <p:nvPr/>
        </p:nvSpPr>
        <p:spPr>
          <a:xfrm rot="18922286">
            <a:off x="8223250" y="3058951"/>
            <a:ext cx="691077" cy="369332"/>
          </a:xfrm>
          <a:prstGeom prst="rect">
            <a:avLst/>
          </a:prstGeom>
          <a:noFill/>
        </p:spPr>
        <p:txBody>
          <a:bodyPr wrap="none" rtlCol="0">
            <a:spAutoFit/>
          </a:bodyPr>
          <a:lstStyle/>
          <a:p>
            <a:r>
              <a:rPr lang="en-US" dirty="0" smtClean="0"/>
              <a:t>Adult</a:t>
            </a:r>
            <a:endParaRPr lang="en-US" dirty="0"/>
          </a:p>
        </p:txBody>
      </p:sp>
      <p:sp>
        <p:nvSpPr>
          <p:cNvPr id="87" name="Rectangle 86"/>
          <p:cNvSpPr/>
          <p:nvPr/>
        </p:nvSpPr>
        <p:spPr>
          <a:xfrm>
            <a:off x="2692400" y="4944534"/>
            <a:ext cx="1303867" cy="901700"/>
          </a:xfrm>
          <a:prstGeom prst="rect">
            <a:avLst/>
          </a:prstGeom>
          <a:noFill/>
          <a:ln w="38100" cmpd="sng">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818D74A5-6B21-7D43-AA42-06463E0BF38B}" type="slidenum">
              <a:rPr lang="en-US" smtClean="0"/>
              <a:t>11</a:t>
            </a:fld>
            <a:endParaRPr lang="en-US"/>
          </a:p>
        </p:txBody>
      </p:sp>
    </p:spTree>
    <p:extLst>
      <p:ext uri="{BB962C8B-B14F-4D97-AF65-F5344CB8AC3E}">
        <p14:creationId xmlns:p14="http://schemas.microsoft.com/office/powerpoint/2010/main" val="165436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7" grpId="0" animBg="1"/>
      <p:bldP spid="70" grpId="0"/>
      <p:bldP spid="71" grpId="0"/>
      <p:bldP spid="72" grpId="0"/>
      <p:bldP spid="73" grpId="0"/>
      <p:bldP spid="8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2954" y="929639"/>
            <a:ext cx="2044695" cy="613408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7449" y="929639"/>
            <a:ext cx="2044695" cy="6134085"/>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61944" y="929639"/>
            <a:ext cx="2044695" cy="6134085"/>
          </a:xfrm>
          <a:prstGeom prst="rect">
            <a:avLst/>
          </a:prstGeom>
        </p:spPr>
      </p:pic>
      <p:sp>
        <p:nvSpPr>
          <p:cNvPr id="4" name="Title 3"/>
          <p:cNvSpPr>
            <a:spLocks noGrp="1"/>
          </p:cNvSpPr>
          <p:nvPr>
            <p:ph type="title"/>
          </p:nvPr>
        </p:nvSpPr>
        <p:spPr/>
        <p:txBody>
          <a:bodyPr>
            <a:normAutofit/>
          </a:bodyPr>
          <a:lstStyle/>
          <a:p>
            <a:r>
              <a:rPr lang="en-US" sz="3200" dirty="0" smtClean="0"/>
              <a:t>Perturbation of Groucho expression results in the </a:t>
            </a:r>
            <a:r>
              <a:rPr lang="en-US" sz="3200" dirty="0" err="1" smtClean="0"/>
              <a:t>misregulation</a:t>
            </a:r>
            <a:r>
              <a:rPr lang="en-US" sz="3200" dirty="0" smtClean="0"/>
              <a:t> of hundreds of genes</a:t>
            </a:r>
            <a:endParaRPr lang="en-US" sz="3200" dirty="0"/>
          </a:p>
        </p:txBody>
      </p:sp>
      <p:pic>
        <p:nvPicPr>
          <p:cNvPr id="6" name="Picture 5" descr="Screen Shot 2015-02-24 at 8.55.51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4363" y="1415016"/>
            <a:ext cx="3284531" cy="1228190"/>
          </a:xfrm>
          <a:prstGeom prst="rect">
            <a:avLst/>
          </a:prstGeom>
        </p:spPr>
      </p:pic>
      <p:sp>
        <p:nvSpPr>
          <p:cNvPr id="2" name="Slide Number Placeholder 1"/>
          <p:cNvSpPr>
            <a:spLocks noGrp="1"/>
          </p:cNvSpPr>
          <p:nvPr>
            <p:ph type="sldNum" sz="quarter" idx="12"/>
          </p:nvPr>
        </p:nvSpPr>
        <p:spPr/>
        <p:txBody>
          <a:bodyPr/>
          <a:lstStyle/>
          <a:p>
            <a:fld id="{818D74A5-6B21-7D43-AA42-06463E0BF38B}" type="slidenum">
              <a:rPr lang="en-US" smtClean="0"/>
              <a:t>12</a:t>
            </a:fld>
            <a:endParaRPr lang="en-US"/>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0963" y="2645829"/>
            <a:ext cx="4126542" cy="4126542"/>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963" y="2645829"/>
            <a:ext cx="4126542" cy="4126542"/>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0963" y="2651075"/>
            <a:ext cx="4121037" cy="4121037"/>
          </a:xfrm>
          <a:prstGeom prst="rect">
            <a:avLst/>
          </a:prstGeom>
        </p:spPr>
      </p:pic>
    </p:spTree>
    <p:extLst>
      <p:ext uri="{BB962C8B-B14F-4D97-AF65-F5344CB8AC3E}">
        <p14:creationId xmlns:p14="http://schemas.microsoft.com/office/powerpoint/2010/main" val="161650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Screen Shot 2015-03-03 at 12.16.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1476216"/>
            <a:ext cx="4399082" cy="1584642"/>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13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161" y="3031172"/>
            <a:ext cx="3833119" cy="3507740"/>
          </a:xfrm>
          <a:prstGeom prst="rect">
            <a:avLst/>
          </a:prstGeom>
        </p:spPr>
      </p:pic>
    </p:spTree>
    <p:extLst>
      <p:ext uri="{BB962C8B-B14F-4D97-AF65-F5344CB8AC3E}">
        <p14:creationId xmlns:p14="http://schemas.microsoft.com/office/powerpoint/2010/main" val="20604878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RNA-</a:t>
            </a:r>
            <a:r>
              <a:rPr lang="en-US" dirty="0" err="1" smtClean="0"/>
              <a:t>seq</a:t>
            </a:r>
            <a:r>
              <a:rPr lang="en-US" dirty="0" smtClean="0"/>
              <a:t> suggests </a:t>
            </a:r>
            <a:r>
              <a:rPr lang="en-US" dirty="0" err="1" smtClean="0"/>
              <a:t>Gro</a:t>
            </a:r>
            <a:r>
              <a:rPr lang="en-US" dirty="0" smtClean="0"/>
              <a:t> is a dedicated repressor in Drosophila</a:t>
            </a:r>
            <a:endParaRPr lang="en-US" dirty="0"/>
          </a:p>
        </p:txBody>
      </p:sp>
      <p:pic>
        <p:nvPicPr>
          <p:cNvPr id="3" name="Picture 2"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27774" t="26120" b="11711"/>
          <a:stretch/>
        </p:blipFill>
        <p:spPr>
          <a:xfrm>
            <a:off x="5383881" y="2940711"/>
            <a:ext cx="3760119" cy="3236549"/>
          </a:xfrm>
          <a:prstGeom prst="rect">
            <a:avLst/>
          </a:prstGeom>
        </p:spPr>
      </p:pic>
      <p:pic>
        <p:nvPicPr>
          <p:cNvPr id="4" name="Picture 3" descr="heatmap_40.png"/>
          <p:cNvPicPr>
            <a:picLocks noChangeAspect="1"/>
          </p:cNvPicPr>
          <p:nvPr/>
        </p:nvPicPr>
        <p:blipFill rotWithShape="1">
          <a:blip r:embed="rId4">
            <a:extLst>
              <a:ext uri="{28A0092B-C50C-407E-A947-70E740481C1C}">
                <a14:useLocalDpi xmlns:a14="http://schemas.microsoft.com/office/drawing/2010/main" val="0"/>
              </a:ext>
            </a:extLst>
          </a:blip>
          <a:srcRect l="26849" t="26120" r="11741" b="11711"/>
          <a:stretch/>
        </p:blipFill>
        <p:spPr>
          <a:xfrm>
            <a:off x="457200" y="2940711"/>
            <a:ext cx="3292115" cy="3236549"/>
          </a:xfrm>
          <a:prstGeom prst="rect">
            <a:avLst/>
          </a:prstGeom>
        </p:spPr>
      </p:pic>
      <p:pic>
        <p:nvPicPr>
          <p:cNvPr id="5" name="Picture 4"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132282" y="2329303"/>
            <a:ext cx="4205317" cy="604729"/>
          </a:xfrm>
          <a:prstGeom prst="rect">
            <a:avLst/>
          </a:prstGeom>
        </p:spPr>
      </p:pic>
      <p:sp>
        <p:nvSpPr>
          <p:cNvPr id="14" name="TextBox 13"/>
          <p:cNvSpPr txBox="1"/>
          <p:nvPr/>
        </p:nvSpPr>
        <p:spPr>
          <a:xfrm>
            <a:off x="1587385" y="1742504"/>
            <a:ext cx="1063249" cy="369332"/>
          </a:xfrm>
          <a:prstGeom prst="rect">
            <a:avLst/>
          </a:prstGeom>
          <a:noFill/>
        </p:spPr>
        <p:txBody>
          <a:bodyPr wrap="none" rtlCol="0">
            <a:spAutoFit/>
          </a:bodyPr>
          <a:lstStyle/>
          <a:p>
            <a:r>
              <a:rPr lang="en-US" dirty="0" smtClean="0"/>
              <a:t>All Genes</a:t>
            </a:r>
            <a:endParaRPr lang="en-US" dirty="0"/>
          </a:p>
        </p:txBody>
      </p:sp>
      <p:pic>
        <p:nvPicPr>
          <p:cNvPr id="21" name="Picture 20" descr="Screen Shot 2015-03-03 at 2.41.36 PM.png"/>
          <p:cNvPicPr>
            <a:picLocks noChangeAspect="1"/>
          </p:cNvPicPr>
          <p:nvPr/>
        </p:nvPicPr>
        <p:blipFill rotWithShape="1">
          <a:blip r:embed="rId5">
            <a:extLst>
              <a:ext uri="{28A0092B-C50C-407E-A947-70E740481C1C}">
                <a14:useLocalDpi xmlns:a14="http://schemas.microsoft.com/office/drawing/2010/main" val="0"/>
              </a:ext>
            </a:extLst>
          </a:blip>
          <a:srcRect b="36430"/>
          <a:stretch/>
        </p:blipFill>
        <p:spPr>
          <a:xfrm>
            <a:off x="3453675" y="6177261"/>
            <a:ext cx="2079103" cy="363272"/>
          </a:xfrm>
          <a:prstGeom prst="rect">
            <a:avLst/>
          </a:prstGeom>
        </p:spPr>
      </p:pic>
      <p:pic>
        <p:nvPicPr>
          <p:cNvPr id="22" name="Picture 21" descr="heatmap_opposite_reg.png"/>
          <p:cNvPicPr>
            <a:picLocks noChangeAspect="1"/>
          </p:cNvPicPr>
          <p:nvPr/>
        </p:nvPicPr>
        <p:blipFill rotWithShape="1">
          <a:blip r:embed="rId3">
            <a:extLst>
              <a:ext uri="{28A0092B-C50C-407E-A947-70E740481C1C}">
                <a14:useLocalDpi xmlns:a14="http://schemas.microsoft.com/office/drawing/2010/main" val="0"/>
              </a:ext>
            </a:extLst>
          </a:blip>
          <a:srcRect l="19222" t="88384"/>
          <a:stretch/>
        </p:blipFill>
        <p:spPr>
          <a:xfrm>
            <a:off x="4925076" y="2329303"/>
            <a:ext cx="4205317" cy="604729"/>
          </a:xfrm>
          <a:prstGeom prst="rect">
            <a:avLst/>
          </a:prstGeom>
        </p:spPr>
      </p:pic>
      <p:sp>
        <p:nvSpPr>
          <p:cNvPr id="23" name="TextBox 22"/>
          <p:cNvSpPr txBox="1"/>
          <p:nvPr/>
        </p:nvSpPr>
        <p:spPr>
          <a:xfrm>
            <a:off x="5482976" y="1427554"/>
            <a:ext cx="2672940" cy="923330"/>
          </a:xfrm>
          <a:prstGeom prst="rect">
            <a:avLst/>
          </a:prstGeom>
          <a:noFill/>
        </p:spPr>
        <p:txBody>
          <a:bodyPr wrap="square" rtlCol="0">
            <a:spAutoFit/>
          </a:bodyPr>
          <a:lstStyle/>
          <a:p>
            <a:pPr algn="ctr"/>
            <a:r>
              <a:rPr lang="en-US" dirty="0" smtClean="0"/>
              <a:t>Genes with altered expression in </a:t>
            </a:r>
            <a:r>
              <a:rPr lang="en-US" dirty="0" err="1" smtClean="0"/>
              <a:t>LoF</a:t>
            </a:r>
            <a:r>
              <a:rPr lang="en-US" dirty="0" smtClean="0"/>
              <a:t> and overexpression</a:t>
            </a:r>
            <a:endParaRPr lang="en-US" dirty="0"/>
          </a:p>
        </p:txBody>
      </p:sp>
      <p:sp>
        <p:nvSpPr>
          <p:cNvPr id="6" name="Slide Number Placeholder 5"/>
          <p:cNvSpPr>
            <a:spLocks noGrp="1"/>
          </p:cNvSpPr>
          <p:nvPr>
            <p:ph type="sldNum" sz="quarter" idx="12"/>
          </p:nvPr>
        </p:nvSpPr>
        <p:spPr/>
        <p:txBody>
          <a:bodyPr/>
          <a:lstStyle/>
          <a:p>
            <a:fld id="{818D74A5-6B21-7D43-AA42-06463E0BF38B}" type="slidenum">
              <a:rPr lang="en-US" smtClean="0"/>
              <a:t>14</a:t>
            </a:fld>
            <a:endParaRPr lang="en-US"/>
          </a:p>
        </p:txBody>
      </p:sp>
    </p:spTree>
    <p:extLst>
      <p:ext uri="{BB962C8B-B14F-4D97-AF65-F5344CB8AC3E}">
        <p14:creationId xmlns:p14="http://schemas.microsoft.com/office/powerpoint/2010/main" val="1991578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Putative Groucho target genes are enriched for developmentally-regulated TFs</a:t>
            </a:r>
            <a:endParaRPr lang="en-US" sz="3200" dirty="0"/>
          </a:p>
        </p:txBody>
      </p:sp>
      <p:pic>
        <p:nvPicPr>
          <p:cNvPr id="7" name="Picture 6" descr="go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807" y="1659695"/>
            <a:ext cx="7116777" cy="4534154"/>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15</a:t>
            </a:fld>
            <a:endParaRPr lang="en-US"/>
          </a:p>
        </p:txBody>
      </p:sp>
    </p:spTree>
    <p:extLst>
      <p:ext uri="{BB962C8B-B14F-4D97-AF65-F5344CB8AC3E}">
        <p14:creationId xmlns:p14="http://schemas.microsoft.com/office/powerpoint/2010/main" val="40804892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Nascent-</a:t>
            </a:r>
            <a:r>
              <a:rPr lang="en-US" sz="2800" dirty="0" err="1" smtClean="0"/>
              <a:t>seq</a:t>
            </a:r>
            <a:r>
              <a:rPr lang="en-US" sz="2800" dirty="0" smtClean="0"/>
              <a:t> provides a more accurate measurement of transcription rates in dynamic systems</a:t>
            </a:r>
            <a:endParaRPr lang="en-US" sz="2800" dirty="0"/>
          </a:p>
        </p:txBody>
      </p:sp>
      <p:pic>
        <p:nvPicPr>
          <p:cNvPr id="3" name="Picture 2" descr="Screen Shot 2015-03-03 at 12.21.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181" y="1799424"/>
            <a:ext cx="6088284" cy="2622216"/>
          </a:xfrm>
          <a:prstGeom prst="rect">
            <a:avLst/>
          </a:prstGeom>
        </p:spPr>
      </p:pic>
      <p:pic>
        <p:nvPicPr>
          <p:cNvPr id="4" name="Picture 3" descr="Screen Shot 2015-03-03 at 12.23.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7111" y="4421640"/>
            <a:ext cx="6366076" cy="139454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16</a:t>
            </a:fld>
            <a:endParaRPr lang="en-US"/>
          </a:p>
        </p:txBody>
      </p:sp>
    </p:spTree>
    <p:extLst>
      <p:ext uri="{BB962C8B-B14F-4D97-AF65-F5344CB8AC3E}">
        <p14:creationId xmlns:p14="http://schemas.microsoft.com/office/powerpoint/2010/main" val="10883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asc_vs_rna_t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650" y="1648940"/>
            <a:ext cx="3071386" cy="3071386"/>
          </a:xfrm>
          <a:prstGeom prst="rect">
            <a:avLst/>
          </a:prstGeom>
        </p:spPr>
      </p:pic>
      <p:sp>
        <p:nvSpPr>
          <p:cNvPr id="9" name="TextBox 8"/>
          <p:cNvSpPr txBox="1"/>
          <p:nvPr/>
        </p:nvSpPr>
        <p:spPr>
          <a:xfrm>
            <a:off x="5424782" y="1629016"/>
            <a:ext cx="3262018" cy="369332"/>
          </a:xfrm>
          <a:prstGeom prst="rect">
            <a:avLst/>
          </a:prstGeom>
          <a:noFill/>
        </p:spPr>
        <p:txBody>
          <a:bodyPr wrap="none" rtlCol="0">
            <a:spAutoFit/>
          </a:bodyPr>
          <a:lstStyle/>
          <a:p>
            <a:r>
              <a:rPr lang="en-US" dirty="0" smtClean="0"/>
              <a:t>Expression level (log normalized)</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17</a:t>
            </a:fld>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963" y="974359"/>
            <a:ext cx="4921201" cy="4921201"/>
          </a:xfrm>
          <a:prstGeom prst="rect">
            <a:avLst/>
          </a:prstGeom>
        </p:spPr>
      </p:pic>
      <p:sp>
        <p:nvSpPr>
          <p:cNvPr id="2" name="Title 1"/>
          <p:cNvSpPr>
            <a:spLocks noGrp="1"/>
          </p:cNvSpPr>
          <p:nvPr>
            <p:ph type="title"/>
          </p:nvPr>
        </p:nvSpPr>
        <p:spPr/>
        <p:txBody>
          <a:bodyPr>
            <a:normAutofit/>
          </a:bodyPr>
          <a:lstStyle/>
          <a:p>
            <a:r>
              <a:rPr lang="en-US" sz="3200" dirty="0" smtClean="0"/>
              <a:t>Nascent-</a:t>
            </a:r>
            <a:r>
              <a:rPr lang="en-US" sz="3200" dirty="0" err="1" smtClean="0"/>
              <a:t>seq</a:t>
            </a:r>
            <a:r>
              <a:rPr lang="en-US" sz="3200" dirty="0" smtClean="0"/>
              <a:t> reveals differences in mRNA abundance and transcription rates</a:t>
            </a:r>
            <a:endParaRPr lang="en-US" sz="3200"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930400"/>
            <a:ext cx="9144000" cy="2981739"/>
          </a:xfrm>
          <a:prstGeom prst="rect">
            <a:avLst/>
          </a:prstGeom>
        </p:spPr>
      </p:pic>
    </p:spTree>
    <p:extLst>
      <p:ext uri="{BB962C8B-B14F-4D97-AF65-F5344CB8AC3E}">
        <p14:creationId xmlns:p14="http://schemas.microsoft.com/office/powerpoint/2010/main" val="366053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Establishing a timeline of Groucho activity in early embryonic development</a:t>
            </a:r>
          </a:p>
          <a:p>
            <a:endParaRPr lang="en-US" dirty="0" smtClean="0"/>
          </a:p>
          <a:p>
            <a:r>
              <a:rPr lang="en-US" dirty="0" smtClean="0"/>
              <a:t>Investigating the dynamics of Groucho occupancy</a:t>
            </a:r>
          </a:p>
          <a:p>
            <a:endParaRPr lang="en-US" dirty="0" smtClean="0">
              <a:solidFill>
                <a:schemeClr val="bg1">
                  <a:lumMod val="75000"/>
                </a:schemeClr>
              </a:solidFill>
            </a:endParaRPr>
          </a:p>
        </p:txBody>
      </p:sp>
      <p:sp>
        <p:nvSpPr>
          <p:cNvPr id="4" name="Slide Number Placeholder 3"/>
          <p:cNvSpPr>
            <a:spLocks noGrp="1"/>
          </p:cNvSpPr>
          <p:nvPr>
            <p:ph type="sldNum" sz="quarter" idx="12"/>
          </p:nvPr>
        </p:nvSpPr>
        <p:spPr/>
        <p:txBody>
          <a:bodyPr/>
          <a:lstStyle/>
          <a:p>
            <a:fld id="{818D74A5-6B21-7D43-AA42-06463E0BF38B}" type="slidenum">
              <a:rPr lang="en-US" smtClean="0"/>
              <a:t>18</a:t>
            </a:fld>
            <a:endParaRPr lang="en-US"/>
          </a:p>
        </p:txBody>
      </p:sp>
    </p:spTree>
    <p:extLst>
      <p:ext uri="{BB962C8B-B14F-4D97-AF65-F5344CB8AC3E}">
        <p14:creationId xmlns:p14="http://schemas.microsoft.com/office/powerpoint/2010/main" val="12467542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recruitment is more dynamic during early developmental stages</a:t>
            </a:r>
            <a:endParaRPr lang="en-US" dirty="0"/>
          </a:p>
        </p:txBody>
      </p:sp>
      <p:pic>
        <p:nvPicPr>
          <p:cNvPr id="3" name="Picture 2" descr="chip - 3A - Overlapping peak Venn.pdf"/>
          <p:cNvPicPr>
            <a:picLocks noChangeAspect="1"/>
          </p:cNvPicPr>
          <p:nvPr/>
        </p:nvPicPr>
        <p:blipFill rotWithShape="1">
          <a:blip r:embed="rId3">
            <a:extLst>
              <a:ext uri="{28A0092B-C50C-407E-A947-70E740481C1C}">
                <a14:useLocalDpi xmlns:a14="http://schemas.microsoft.com/office/drawing/2010/main" val="0"/>
              </a:ext>
            </a:extLst>
          </a:blip>
          <a:srcRect b="13423"/>
          <a:stretch/>
        </p:blipFill>
        <p:spPr>
          <a:xfrm>
            <a:off x="543753" y="1406635"/>
            <a:ext cx="3219881" cy="2787682"/>
          </a:xfrm>
          <a:prstGeom prst="rect">
            <a:avLst/>
          </a:prstGeom>
        </p:spPr>
      </p:pic>
      <p:pic>
        <p:nvPicPr>
          <p:cNvPr id="6" name="Picture 5" descr="Screen Shot 2015-02-24 at 10.55.0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1" y="4790407"/>
            <a:ext cx="2108200" cy="1244600"/>
          </a:xfrm>
          <a:prstGeom prst="rect">
            <a:avLst/>
          </a:prstGeom>
        </p:spPr>
      </p:pic>
      <p:pic>
        <p:nvPicPr>
          <p:cNvPr id="7" name="Picture 6" descr="Screen Shot 2015-02-24 at 11.00.35 PM.png"/>
          <p:cNvPicPr>
            <a:picLocks noChangeAspect="1"/>
          </p:cNvPicPr>
          <p:nvPr/>
        </p:nvPicPr>
        <p:blipFill rotWithShape="1">
          <a:blip r:embed="rId5">
            <a:extLst>
              <a:ext uri="{28A0092B-C50C-407E-A947-70E740481C1C}">
                <a14:useLocalDpi xmlns:a14="http://schemas.microsoft.com/office/drawing/2010/main" val="0"/>
              </a:ext>
            </a:extLst>
          </a:blip>
          <a:srcRect l="18431" t="1487" r="24928"/>
          <a:stretch/>
        </p:blipFill>
        <p:spPr>
          <a:xfrm>
            <a:off x="4394603" y="1905000"/>
            <a:ext cx="4647439" cy="4251085"/>
          </a:xfrm>
          <a:prstGeom prst="rect">
            <a:avLst/>
          </a:prstGeom>
        </p:spPr>
      </p:pic>
      <p:sp>
        <p:nvSpPr>
          <p:cNvPr id="8" name="Rectangle 7"/>
          <p:cNvSpPr/>
          <p:nvPr/>
        </p:nvSpPr>
        <p:spPr>
          <a:xfrm rot="16200000">
            <a:off x="3619701" y="2247699"/>
            <a:ext cx="1117600"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cxnSp>
        <p:nvCxnSpPr>
          <p:cNvPr id="12" name="Straight Connector 11"/>
          <p:cNvCxnSpPr/>
          <p:nvPr/>
        </p:nvCxnSpPr>
        <p:spPr>
          <a:xfrm>
            <a:off x="3962400" y="3022599"/>
            <a:ext cx="5079642"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3962400" y="4106260"/>
            <a:ext cx="5121656" cy="0"/>
          </a:xfrm>
          <a:prstGeom prst="line">
            <a:avLst/>
          </a:prstGeom>
          <a:ln/>
        </p:spPr>
        <p:style>
          <a:lnRef idx="1">
            <a:schemeClr val="dk1"/>
          </a:lnRef>
          <a:fillRef idx="0">
            <a:schemeClr val="dk1"/>
          </a:fillRef>
          <a:effectRef idx="0">
            <a:schemeClr val="dk1"/>
          </a:effectRef>
          <a:fontRef idx="minor">
            <a:schemeClr val="tx1"/>
          </a:fontRef>
        </p:style>
      </p:cxnSp>
      <p:cxnSp>
        <p:nvCxnSpPr>
          <p:cNvPr id="14" name="Straight Connector 13"/>
          <p:cNvCxnSpPr/>
          <p:nvPr/>
        </p:nvCxnSpPr>
        <p:spPr>
          <a:xfrm>
            <a:off x="3962400" y="5193914"/>
            <a:ext cx="5181600" cy="0"/>
          </a:xfrm>
          <a:prstGeom prst="line">
            <a:avLst/>
          </a:prstGeom>
          <a:ln/>
        </p:spPr>
        <p:style>
          <a:lnRef idx="1">
            <a:schemeClr val="dk1"/>
          </a:lnRef>
          <a:fillRef idx="0">
            <a:schemeClr val="dk1"/>
          </a:fillRef>
          <a:effectRef idx="0">
            <a:schemeClr val="dk1"/>
          </a:effectRef>
          <a:fontRef idx="minor">
            <a:schemeClr val="tx1"/>
          </a:fontRef>
        </p:style>
      </p:cxnSp>
      <p:sp>
        <p:nvSpPr>
          <p:cNvPr id="20" name="Rectangle 19"/>
          <p:cNvSpPr/>
          <p:nvPr/>
        </p:nvSpPr>
        <p:spPr>
          <a:xfrm rot="16200000">
            <a:off x="3651652" y="3333356"/>
            <a:ext cx="1053713"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1" name="Rectangle 20"/>
          <p:cNvSpPr/>
          <p:nvPr/>
        </p:nvSpPr>
        <p:spPr>
          <a:xfrm rot="16200000">
            <a:off x="3619707" y="4419013"/>
            <a:ext cx="1117600"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4" name="Rectangle 3"/>
          <p:cNvSpPr/>
          <p:nvPr/>
        </p:nvSpPr>
        <p:spPr>
          <a:xfrm>
            <a:off x="698252"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376901" y="217107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052328" y="4057772"/>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2865451" y="1720334"/>
            <a:ext cx="964965" cy="369332"/>
          </a:xfrm>
          <a:prstGeom prst="rect">
            <a:avLst/>
          </a:prstGeom>
          <a:noFill/>
        </p:spPr>
        <p:txBody>
          <a:bodyPr wrap="none" rtlCol="0">
            <a:spAutoFit/>
          </a:bodyPr>
          <a:lstStyle/>
          <a:p>
            <a:r>
              <a:rPr lang="en-US" dirty="0" smtClean="0"/>
              <a:t>1.5 - 4 H</a:t>
            </a:r>
            <a:endParaRPr lang="en-US" dirty="0"/>
          </a:p>
        </p:txBody>
      </p:sp>
      <p:sp>
        <p:nvSpPr>
          <p:cNvPr id="17" name="TextBox 16"/>
          <p:cNvSpPr txBox="1"/>
          <p:nvPr/>
        </p:nvSpPr>
        <p:spPr>
          <a:xfrm>
            <a:off x="1730918" y="1503402"/>
            <a:ext cx="964965" cy="369332"/>
          </a:xfrm>
          <a:prstGeom prst="rect">
            <a:avLst/>
          </a:prstGeom>
          <a:noFill/>
        </p:spPr>
        <p:txBody>
          <a:bodyPr wrap="none" rtlCol="0">
            <a:spAutoFit/>
          </a:bodyPr>
          <a:lstStyle/>
          <a:p>
            <a:r>
              <a:rPr lang="en-US" dirty="0" smtClean="0"/>
              <a:t>4 - 6.5 H</a:t>
            </a:r>
            <a:endParaRPr lang="en-US" dirty="0"/>
          </a:p>
        </p:txBody>
      </p:sp>
      <p:sp>
        <p:nvSpPr>
          <p:cNvPr id="18" name="TextBox 17"/>
          <p:cNvSpPr txBox="1"/>
          <p:nvPr/>
        </p:nvSpPr>
        <p:spPr>
          <a:xfrm>
            <a:off x="328637" y="1720334"/>
            <a:ext cx="964965" cy="369332"/>
          </a:xfrm>
          <a:prstGeom prst="rect">
            <a:avLst/>
          </a:prstGeom>
          <a:noFill/>
        </p:spPr>
        <p:txBody>
          <a:bodyPr wrap="none" rtlCol="0">
            <a:spAutoFit/>
          </a:bodyPr>
          <a:lstStyle/>
          <a:p>
            <a:r>
              <a:rPr lang="en-US" dirty="0" smtClean="0"/>
              <a:t>6.5 - 9 H</a:t>
            </a:r>
            <a:endParaRPr lang="en-US" dirty="0"/>
          </a:p>
        </p:txBody>
      </p:sp>
      <p:sp>
        <p:nvSpPr>
          <p:cNvPr id="9" name="Slide Number Placeholder 8"/>
          <p:cNvSpPr>
            <a:spLocks noGrp="1"/>
          </p:cNvSpPr>
          <p:nvPr>
            <p:ph type="sldNum" sz="quarter" idx="12"/>
          </p:nvPr>
        </p:nvSpPr>
        <p:spPr/>
        <p:txBody>
          <a:bodyPr/>
          <a:lstStyle/>
          <a:p>
            <a:fld id="{818D74A5-6B21-7D43-AA42-06463E0BF38B}" type="slidenum">
              <a:rPr lang="en-US" smtClean="0"/>
              <a:t>19</a:t>
            </a:fld>
            <a:endParaRPr lang="en-US"/>
          </a:p>
        </p:txBody>
      </p:sp>
      <p:sp>
        <p:nvSpPr>
          <p:cNvPr id="10" name="Rectangle 9"/>
          <p:cNvSpPr/>
          <p:nvPr/>
        </p:nvSpPr>
        <p:spPr>
          <a:xfrm>
            <a:off x="685418" y="2997115"/>
            <a:ext cx="472260" cy="277586"/>
          </a:xfrm>
          <a:prstGeom prst="rect">
            <a:avLst/>
          </a:prstGeom>
          <a:solidFill>
            <a:srgbClr val="8988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2" name="Rectangle 21"/>
          <p:cNvSpPr/>
          <p:nvPr/>
        </p:nvSpPr>
        <p:spPr>
          <a:xfrm>
            <a:off x="1243142" y="2829448"/>
            <a:ext cx="472260" cy="277586"/>
          </a:xfrm>
          <a:prstGeom prst="rect">
            <a:avLst/>
          </a:prstGeom>
          <a:solidFill>
            <a:srgbClr val="47AC9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3" name="Rectangle 22"/>
          <p:cNvSpPr/>
          <p:nvPr/>
        </p:nvSpPr>
        <p:spPr>
          <a:xfrm>
            <a:off x="2023986" y="1980152"/>
            <a:ext cx="259413" cy="222504"/>
          </a:xfrm>
          <a:prstGeom prst="rect">
            <a:avLst/>
          </a:prstGeom>
          <a:solidFill>
            <a:srgbClr val="82E69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4" name="Rectangle 23"/>
          <p:cNvSpPr/>
          <p:nvPr/>
        </p:nvSpPr>
        <p:spPr>
          <a:xfrm>
            <a:off x="1930518" y="2894732"/>
            <a:ext cx="472260" cy="277586"/>
          </a:xfrm>
          <a:prstGeom prst="rect">
            <a:avLst/>
          </a:prstGeom>
          <a:solidFill>
            <a:srgbClr val="63896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5" name="Rectangle 24"/>
          <p:cNvSpPr/>
          <p:nvPr/>
        </p:nvSpPr>
        <p:spPr>
          <a:xfrm>
            <a:off x="2570706" y="2829448"/>
            <a:ext cx="472260" cy="277586"/>
          </a:xfrm>
          <a:prstGeom prst="rect">
            <a:avLst/>
          </a:prstGeom>
          <a:solidFill>
            <a:srgbClr val="81A75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26" name="Rectangle 25"/>
          <p:cNvSpPr/>
          <p:nvPr/>
        </p:nvSpPr>
        <p:spPr>
          <a:xfrm>
            <a:off x="3174950" y="3006503"/>
            <a:ext cx="472260" cy="277586"/>
          </a:xfrm>
          <a:prstGeom prst="rect">
            <a:avLst/>
          </a:prstGeom>
          <a:solidFill>
            <a:srgbClr val="FF818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TextBox 10"/>
          <p:cNvSpPr txBox="1"/>
          <p:nvPr/>
        </p:nvSpPr>
        <p:spPr>
          <a:xfrm>
            <a:off x="698252" y="3342455"/>
            <a:ext cx="652743" cy="369332"/>
          </a:xfrm>
          <a:prstGeom prst="rect">
            <a:avLst/>
          </a:prstGeom>
          <a:noFill/>
        </p:spPr>
        <p:txBody>
          <a:bodyPr wrap="none" rtlCol="0">
            <a:spAutoFit/>
          </a:bodyPr>
          <a:lstStyle/>
          <a:p>
            <a:r>
              <a:rPr lang="en-US" smtClean="0"/>
              <a:t>2311</a:t>
            </a:r>
            <a:endParaRPr lang="en-US"/>
          </a:p>
        </p:txBody>
      </p:sp>
      <p:sp>
        <p:nvSpPr>
          <p:cNvPr id="27" name="TextBox 26"/>
          <p:cNvSpPr txBox="1"/>
          <p:nvPr/>
        </p:nvSpPr>
        <p:spPr>
          <a:xfrm>
            <a:off x="1152445" y="2775964"/>
            <a:ext cx="652743" cy="369332"/>
          </a:xfrm>
          <a:prstGeom prst="rect">
            <a:avLst/>
          </a:prstGeom>
          <a:noFill/>
        </p:spPr>
        <p:txBody>
          <a:bodyPr wrap="none" rtlCol="0">
            <a:spAutoFit/>
          </a:bodyPr>
          <a:lstStyle/>
          <a:p>
            <a:r>
              <a:rPr lang="en-US" smtClean="0"/>
              <a:t>1409</a:t>
            </a:r>
            <a:endParaRPr lang="en-US" dirty="0"/>
          </a:p>
        </p:txBody>
      </p:sp>
      <p:sp>
        <p:nvSpPr>
          <p:cNvPr id="28" name="TextBox 27"/>
          <p:cNvSpPr txBox="1"/>
          <p:nvPr/>
        </p:nvSpPr>
        <p:spPr>
          <a:xfrm>
            <a:off x="1894974" y="2897854"/>
            <a:ext cx="535724" cy="369332"/>
          </a:xfrm>
          <a:prstGeom prst="rect">
            <a:avLst/>
          </a:prstGeom>
          <a:noFill/>
        </p:spPr>
        <p:txBody>
          <a:bodyPr wrap="none" rtlCol="0">
            <a:spAutoFit/>
          </a:bodyPr>
          <a:lstStyle/>
          <a:p>
            <a:r>
              <a:rPr lang="en-US" smtClean="0"/>
              <a:t>717</a:t>
            </a:r>
            <a:endParaRPr lang="en-US" dirty="0"/>
          </a:p>
        </p:txBody>
      </p:sp>
      <p:sp>
        <p:nvSpPr>
          <p:cNvPr id="29" name="TextBox 28"/>
          <p:cNvSpPr txBox="1"/>
          <p:nvPr/>
        </p:nvSpPr>
        <p:spPr>
          <a:xfrm>
            <a:off x="1829934" y="1904999"/>
            <a:ext cx="652743" cy="369332"/>
          </a:xfrm>
          <a:prstGeom prst="rect">
            <a:avLst/>
          </a:prstGeom>
          <a:noFill/>
        </p:spPr>
        <p:txBody>
          <a:bodyPr wrap="none" rtlCol="0">
            <a:spAutoFit/>
          </a:bodyPr>
          <a:lstStyle/>
          <a:p>
            <a:r>
              <a:rPr lang="en-US" smtClean="0"/>
              <a:t>3056</a:t>
            </a:r>
            <a:endParaRPr lang="en-US" dirty="0"/>
          </a:p>
        </p:txBody>
      </p:sp>
      <p:sp>
        <p:nvSpPr>
          <p:cNvPr id="30" name="TextBox 29"/>
          <p:cNvSpPr txBox="1"/>
          <p:nvPr/>
        </p:nvSpPr>
        <p:spPr>
          <a:xfrm>
            <a:off x="2660492" y="2772659"/>
            <a:ext cx="418704" cy="369332"/>
          </a:xfrm>
          <a:prstGeom prst="rect">
            <a:avLst/>
          </a:prstGeom>
          <a:noFill/>
        </p:spPr>
        <p:txBody>
          <a:bodyPr wrap="none" rtlCol="0">
            <a:spAutoFit/>
          </a:bodyPr>
          <a:lstStyle/>
          <a:p>
            <a:r>
              <a:rPr lang="en-US" smtClean="0"/>
              <a:t>64</a:t>
            </a:r>
            <a:endParaRPr lang="en-US"/>
          </a:p>
        </p:txBody>
      </p:sp>
      <p:sp>
        <p:nvSpPr>
          <p:cNvPr id="31" name="TextBox 30"/>
          <p:cNvSpPr txBox="1"/>
          <p:nvPr/>
        </p:nvSpPr>
        <p:spPr>
          <a:xfrm>
            <a:off x="3036692" y="3342455"/>
            <a:ext cx="535724" cy="369332"/>
          </a:xfrm>
          <a:prstGeom prst="rect">
            <a:avLst/>
          </a:prstGeom>
          <a:noFill/>
        </p:spPr>
        <p:txBody>
          <a:bodyPr wrap="none" rtlCol="0">
            <a:spAutoFit/>
          </a:bodyPr>
          <a:lstStyle/>
          <a:p>
            <a:r>
              <a:rPr lang="en-US" smtClean="0"/>
              <a:t>782</a:t>
            </a:r>
            <a:endParaRPr lang="en-US" dirty="0"/>
          </a:p>
        </p:txBody>
      </p:sp>
      <p:sp>
        <p:nvSpPr>
          <p:cNvPr id="32" name="Rectangle 31"/>
          <p:cNvSpPr/>
          <p:nvPr/>
        </p:nvSpPr>
        <p:spPr>
          <a:xfrm>
            <a:off x="5552235" y="6057034"/>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384936" y="6125307"/>
            <a:ext cx="619080" cy="369332"/>
          </a:xfrm>
          <a:prstGeom prst="rect">
            <a:avLst/>
          </a:prstGeom>
          <a:noFill/>
        </p:spPr>
        <p:txBody>
          <a:bodyPr wrap="none" rtlCol="0">
            <a:spAutoFit/>
          </a:bodyPr>
          <a:lstStyle/>
          <a:p>
            <a:r>
              <a:rPr lang="en-US" i="1" dirty="0" smtClean="0"/>
              <a:t>zen2</a:t>
            </a:r>
            <a:endParaRPr lang="en-US" i="1" dirty="0"/>
          </a:p>
        </p:txBody>
      </p:sp>
      <p:sp>
        <p:nvSpPr>
          <p:cNvPr id="33" name="TextBox 32"/>
          <p:cNvSpPr txBox="1"/>
          <p:nvPr/>
        </p:nvSpPr>
        <p:spPr>
          <a:xfrm>
            <a:off x="6801376" y="6114294"/>
            <a:ext cx="502061" cy="369332"/>
          </a:xfrm>
          <a:prstGeom prst="rect">
            <a:avLst/>
          </a:prstGeom>
          <a:noFill/>
        </p:spPr>
        <p:txBody>
          <a:bodyPr wrap="none" rtlCol="0">
            <a:spAutoFit/>
          </a:bodyPr>
          <a:lstStyle/>
          <a:p>
            <a:r>
              <a:rPr lang="en-US" i="1" dirty="0" err="1" smtClean="0"/>
              <a:t>zen</a:t>
            </a:r>
            <a:endParaRPr lang="en-US" i="1" dirty="0"/>
          </a:p>
        </p:txBody>
      </p:sp>
      <p:sp>
        <p:nvSpPr>
          <p:cNvPr id="34" name="TextBox 33"/>
          <p:cNvSpPr txBox="1"/>
          <p:nvPr/>
        </p:nvSpPr>
        <p:spPr>
          <a:xfrm>
            <a:off x="7394518" y="6117666"/>
            <a:ext cx="516680" cy="369332"/>
          </a:xfrm>
          <a:prstGeom prst="rect">
            <a:avLst/>
          </a:prstGeom>
          <a:noFill/>
        </p:spPr>
        <p:txBody>
          <a:bodyPr wrap="none" rtlCol="0">
            <a:spAutoFit/>
          </a:bodyPr>
          <a:lstStyle/>
          <a:p>
            <a:r>
              <a:rPr lang="en-US" i="1" smtClean="0"/>
              <a:t>bcd</a:t>
            </a:r>
            <a:endParaRPr lang="en-US" i="1" dirty="0"/>
          </a:p>
        </p:txBody>
      </p:sp>
      <p:sp>
        <p:nvSpPr>
          <p:cNvPr id="36" name="Rectangle 35"/>
          <p:cNvSpPr/>
          <p:nvPr/>
        </p:nvSpPr>
        <p:spPr>
          <a:xfrm>
            <a:off x="6893935" y="6046987"/>
            <a:ext cx="284481" cy="1365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459356" y="6035008"/>
            <a:ext cx="284481" cy="158572"/>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33339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Overview</a:t>
            </a:r>
            <a:endParaRPr lang="en-US" dirty="0"/>
          </a:p>
        </p:txBody>
      </p:sp>
      <p:sp>
        <p:nvSpPr>
          <p:cNvPr id="3" name="Content Placeholder 2"/>
          <p:cNvSpPr>
            <a:spLocks noGrp="1"/>
          </p:cNvSpPr>
          <p:nvPr>
            <p:ph idx="1"/>
          </p:nvPr>
        </p:nvSpPr>
        <p:spPr/>
        <p:txBody>
          <a:bodyPr/>
          <a:lstStyle/>
          <a:p>
            <a:r>
              <a:rPr lang="en-US" dirty="0" smtClean="0"/>
              <a:t>Establishing a timeline of Groucho activity in early embryonic development</a:t>
            </a:r>
          </a:p>
          <a:p>
            <a:endParaRPr lang="en-US" dirty="0" smtClean="0"/>
          </a:p>
          <a:p>
            <a:r>
              <a:rPr lang="en-US" dirty="0" smtClean="0"/>
              <a:t>Investigating the dynamics of Groucho occupancy</a:t>
            </a:r>
          </a:p>
          <a:p>
            <a:endParaRPr lang="en-US" dirty="0" smtClean="0"/>
          </a:p>
        </p:txBody>
      </p:sp>
      <p:sp>
        <p:nvSpPr>
          <p:cNvPr id="4" name="Slide Number Placeholder 3"/>
          <p:cNvSpPr>
            <a:spLocks noGrp="1"/>
          </p:cNvSpPr>
          <p:nvPr>
            <p:ph type="sldNum" sz="quarter" idx="12"/>
          </p:nvPr>
        </p:nvSpPr>
        <p:spPr/>
        <p:txBody>
          <a:bodyPr/>
          <a:lstStyle/>
          <a:p>
            <a:fld id="{818D74A5-6B21-7D43-AA42-06463E0BF38B}" type="slidenum">
              <a:rPr lang="en-US" smtClean="0"/>
              <a:t>2</a:t>
            </a:fld>
            <a:endParaRPr lang="en-US"/>
          </a:p>
        </p:txBody>
      </p:sp>
    </p:spTree>
    <p:extLst>
      <p:ext uri="{BB962C8B-B14F-4D97-AF65-F5344CB8AC3E}">
        <p14:creationId xmlns:p14="http://schemas.microsoft.com/office/powerpoint/2010/main" val="371396639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8" name="Rectangle 7"/>
          <p:cNvSpPr/>
          <p:nvPr/>
        </p:nvSpPr>
        <p:spPr>
          <a:xfrm>
            <a:off x="889001" y="18897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11" name="Rectangle 10"/>
          <p:cNvSpPr/>
          <p:nvPr/>
        </p:nvSpPr>
        <p:spPr>
          <a:xfrm>
            <a:off x="886299" y="23940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12" name="Rectangle 11"/>
          <p:cNvSpPr/>
          <p:nvPr/>
        </p:nvSpPr>
        <p:spPr>
          <a:xfrm>
            <a:off x="889001" y="28982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pic>
        <p:nvPicPr>
          <p:cNvPr id="17" name="Picture 16" descr="hkb_colo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3" y="1327485"/>
            <a:ext cx="6282087" cy="2709333"/>
          </a:xfrm>
          <a:prstGeom prst="rect">
            <a:avLst/>
          </a:prstGeom>
        </p:spPr>
      </p:pic>
      <p:sp>
        <p:nvSpPr>
          <p:cNvPr id="18" name="Rectangle 17"/>
          <p:cNvSpPr/>
          <p:nvPr/>
        </p:nvSpPr>
        <p:spPr>
          <a:xfrm>
            <a:off x="886299" y="13855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1" name="Rectangle 20"/>
          <p:cNvSpPr/>
          <p:nvPr/>
        </p:nvSpPr>
        <p:spPr>
          <a:xfrm>
            <a:off x="5867400" y="3812402"/>
            <a:ext cx="355600" cy="2116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pic>
        <p:nvPicPr>
          <p:cNvPr id="22" name="Picture 21" descr="ind_colo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26273" y="4148667"/>
            <a:ext cx="6282086" cy="2709333"/>
          </a:xfrm>
          <a:prstGeom prst="rect">
            <a:avLst/>
          </a:prstGeom>
        </p:spPr>
      </p:pic>
      <p:sp>
        <p:nvSpPr>
          <p:cNvPr id="23" name="TextBox 22"/>
          <p:cNvSpPr txBox="1"/>
          <p:nvPr/>
        </p:nvSpPr>
        <p:spPr>
          <a:xfrm>
            <a:off x="4882528" y="6469665"/>
            <a:ext cx="381685" cy="276999"/>
          </a:xfrm>
          <a:prstGeom prst="rect">
            <a:avLst/>
          </a:prstGeom>
          <a:noFill/>
        </p:spPr>
        <p:txBody>
          <a:bodyPr wrap="none" rtlCol="0">
            <a:spAutoFit/>
          </a:bodyPr>
          <a:lstStyle/>
          <a:p>
            <a:r>
              <a:rPr lang="en-US" sz="1200" dirty="0" err="1" smtClean="0"/>
              <a:t>ind</a:t>
            </a:r>
            <a:endParaRPr lang="en-US" sz="1200" dirty="0"/>
          </a:p>
        </p:txBody>
      </p:sp>
      <p:sp>
        <p:nvSpPr>
          <p:cNvPr id="7" name="TextBox 6"/>
          <p:cNvSpPr txBox="1"/>
          <p:nvPr/>
        </p:nvSpPr>
        <p:spPr>
          <a:xfrm>
            <a:off x="5056050" y="3815434"/>
            <a:ext cx="416325" cy="276999"/>
          </a:xfrm>
          <a:prstGeom prst="rect">
            <a:avLst/>
          </a:prstGeom>
          <a:noFill/>
        </p:spPr>
        <p:txBody>
          <a:bodyPr wrap="none" rtlCol="0">
            <a:spAutoFit/>
          </a:bodyPr>
          <a:lstStyle/>
          <a:p>
            <a:r>
              <a:rPr lang="en-US" sz="1200" dirty="0" err="1" smtClean="0"/>
              <a:t>hkb</a:t>
            </a:r>
            <a:endParaRPr lang="en-US" sz="1200" dirty="0"/>
          </a:p>
        </p:txBody>
      </p:sp>
      <p:sp>
        <p:nvSpPr>
          <p:cNvPr id="24" name="Rectangle 23"/>
          <p:cNvSpPr/>
          <p:nvPr/>
        </p:nvSpPr>
        <p:spPr>
          <a:xfrm>
            <a:off x="883597" y="4709184"/>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25" name="Rectangle 24"/>
          <p:cNvSpPr/>
          <p:nvPr/>
        </p:nvSpPr>
        <p:spPr>
          <a:xfrm>
            <a:off x="880895" y="5213418"/>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26" name="Rectangle 25"/>
          <p:cNvSpPr/>
          <p:nvPr/>
        </p:nvSpPr>
        <p:spPr>
          <a:xfrm>
            <a:off x="883597" y="5717652"/>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27" name="Rectangle 26"/>
          <p:cNvSpPr/>
          <p:nvPr/>
        </p:nvSpPr>
        <p:spPr>
          <a:xfrm>
            <a:off x="880895" y="4204950"/>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28" name="TextBox 27"/>
          <p:cNvSpPr txBox="1"/>
          <p:nvPr/>
        </p:nvSpPr>
        <p:spPr>
          <a:xfrm>
            <a:off x="1510052" y="3390487"/>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29" name="TextBox 28"/>
          <p:cNvSpPr txBox="1"/>
          <p:nvPr/>
        </p:nvSpPr>
        <p:spPr>
          <a:xfrm>
            <a:off x="1456994" y="6173229"/>
            <a:ext cx="410915" cy="646331"/>
          </a:xfrm>
          <a:prstGeom prst="rect">
            <a:avLst/>
          </a:prstGeom>
          <a:noFill/>
        </p:spPr>
        <p:txBody>
          <a:bodyPr wrap="none" rtlCol="0">
            <a:spAutoFit/>
          </a:bodyPr>
          <a:lstStyle/>
          <a:p>
            <a:pPr algn="r"/>
            <a:r>
              <a:rPr lang="en-US" sz="1200" dirty="0" smtClean="0">
                <a:latin typeface="Cambria"/>
                <a:cs typeface="Cambria"/>
              </a:rPr>
              <a:t>(+)</a:t>
            </a:r>
          </a:p>
          <a:p>
            <a:pPr algn="r"/>
            <a:endParaRPr lang="en-US" sz="1200" dirty="0" smtClean="0">
              <a:latin typeface="Cambria"/>
              <a:cs typeface="Cambria"/>
            </a:endParaRPr>
          </a:p>
          <a:p>
            <a:pPr algn="r"/>
            <a:r>
              <a:rPr lang="en-US" sz="1200" dirty="0" smtClean="0">
                <a:latin typeface="Cambria"/>
                <a:cs typeface="Cambria"/>
              </a:rPr>
              <a:t>(-)</a:t>
            </a:r>
            <a:endParaRPr lang="en-US" sz="1200" dirty="0">
              <a:latin typeface="Cambria"/>
              <a:cs typeface="Cambria"/>
            </a:endParaRPr>
          </a:p>
        </p:txBody>
      </p:sp>
      <p:sp>
        <p:nvSpPr>
          <p:cNvPr id="3" name="Slide Number Placeholder 2"/>
          <p:cNvSpPr>
            <a:spLocks noGrp="1"/>
          </p:cNvSpPr>
          <p:nvPr>
            <p:ph type="sldNum" sz="quarter" idx="12"/>
          </p:nvPr>
        </p:nvSpPr>
        <p:spPr/>
        <p:txBody>
          <a:bodyPr/>
          <a:lstStyle/>
          <a:p>
            <a:fld id="{818D74A5-6B21-7D43-AA42-06463E0BF38B}" type="slidenum">
              <a:rPr lang="en-US" smtClean="0"/>
              <a:t>20</a:t>
            </a:fld>
            <a:endParaRPr lang="en-US"/>
          </a:p>
        </p:txBody>
      </p:sp>
    </p:spTree>
    <p:extLst>
      <p:ext uri="{BB962C8B-B14F-4D97-AF65-F5344CB8AC3E}">
        <p14:creationId xmlns:p14="http://schemas.microsoft.com/office/powerpoint/2010/main" val="30129019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ll_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0873" y="2567154"/>
            <a:ext cx="6281928" cy="2709265"/>
          </a:xfrm>
          <a:prstGeom prst="rect">
            <a:avLst/>
          </a:prstGeom>
        </p:spPr>
      </p:pic>
      <p:sp>
        <p:nvSpPr>
          <p:cNvPr id="4" name="Rectangle 3"/>
          <p:cNvSpPr/>
          <p:nvPr/>
        </p:nvSpPr>
        <p:spPr>
          <a:xfrm>
            <a:off x="889001" y="3092050"/>
            <a:ext cx="949149" cy="432201"/>
          </a:xfrm>
          <a:prstGeom prst="rect">
            <a:avLst/>
          </a:prstGeom>
          <a:solidFill>
            <a:srgbClr val="C0504D"/>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1.5 - 4</a:t>
            </a:r>
            <a:endParaRPr lang="en-US" dirty="0"/>
          </a:p>
        </p:txBody>
      </p:sp>
      <p:sp>
        <p:nvSpPr>
          <p:cNvPr id="5" name="Rectangle 4"/>
          <p:cNvSpPr/>
          <p:nvPr/>
        </p:nvSpPr>
        <p:spPr>
          <a:xfrm>
            <a:off x="886299" y="3596284"/>
            <a:ext cx="951851" cy="432200"/>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4 – 6.5</a:t>
            </a:r>
            <a:endParaRPr lang="en-US" dirty="0"/>
          </a:p>
        </p:txBody>
      </p:sp>
      <p:sp>
        <p:nvSpPr>
          <p:cNvPr id="6" name="Rectangle 5"/>
          <p:cNvSpPr/>
          <p:nvPr/>
        </p:nvSpPr>
        <p:spPr>
          <a:xfrm>
            <a:off x="889001" y="4100518"/>
            <a:ext cx="951851" cy="432201"/>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6.5 – 9</a:t>
            </a:r>
          </a:p>
        </p:txBody>
      </p:sp>
      <p:sp>
        <p:nvSpPr>
          <p:cNvPr id="7" name="Rectangle 6"/>
          <p:cNvSpPr/>
          <p:nvPr/>
        </p:nvSpPr>
        <p:spPr>
          <a:xfrm>
            <a:off x="886299" y="2587816"/>
            <a:ext cx="949149" cy="43220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 Input</a:t>
            </a:r>
            <a:endParaRPr lang="en-US" dirty="0"/>
          </a:p>
        </p:txBody>
      </p:sp>
      <p:sp>
        <p:nvSpPr>
          <p:cNvPr id="8" name="TextBox 7"/>
          <p:cNvSpPr txBox="1"/>
          <p:nvPr/>
        </p:nvSpPr>
        <p:spPr>
          <a:xfrm>
            <a:off x="4902201" y="5063066"/>
            <a:ext cx="306845" cy="276999"/>
          </a:xfrm>
          <a:prstGeom prst="rect">
            <a:avLst/>
          </a:prstGeom>
          <a:noFill/>
        </p:spPr>
        <p:txBody>
          <a:bodyPr wrap="none" rtlCol="0">
            <a:spAutoFit/>
          </a:bodyPr>
          <a:lstStyle/>
          <a:p>
            <a:r>
              <a:rPr lang="en-US" sz="1200" dirty="0" err="1" smtClean="0"/>
              <a:t>tll</a:t>
            </a:r>
            <a:endParaRPr lang="en-US" sz="1200" dirty="0"/>
          </a:p>
        </p:txBody>
      </p:sp>
      <p:sp>
        <p:nvSpPr>
          <p:cNvPr id="9" name="Title 1"/>
          <p:cNvSpPr>
            <a:spLocks noGrp="1"/>
          </p:cNvSpPr>
          <p:nvPr>
            <p:ph type="title"/>
          </p:nvPr>
        </p:nvSpPr>
        <p:spPr>
          <a:xfrm>
            <a:off x="457200" y="274638"/>
            <a:ext cx="8229600" cy="1143000"/>
          </a:xfrm>
        </p:spPr>
        <p:txBody>
          <a:bodyPr>
            <a:normAutofit/>
          </a:bodyPr>
          <a:lstStyle/>
          <a:p>
            <a:r>
              <a:rPr lang="en-US" sz="2400" dirty="0" smtClean="0"/>
              <a:t>Groucho localizes to both enhancer and TSS elements of multiple </a:t>
            </a:r>
            <a:r>
              <a:rPr lang="en-US" sz="2400" dirty="0" err="1" smtClean="0"/>
              <a:t>Capicua</a:t>
            </a:r>
            <a:r>
              <a:rPr lang="en-US" sz="2400" dirty="0" smtClean="0"/>
              <a:t>-regulated genes</a:t>
            </a:r>
            <a:endParaRPr lang="en-US" sz="2400" dirty="0"/>
          </a:p>
        </p:txBody>
      </p:sp>
      <p:sp>
        <p:nvSpPr>
          <p:cNvPr id="2" name="Slide Number Placeholder 1"/>
          <p:cNvSpPr>
            <a:spLocks noGrp="1"/>
          </p:cNvSpPr>
          <p:nvPr>
            <p:ph type="sldNum" sz="quarter" idx="12"/>
          </p:nvPr>
        </p:nvSpPr>
        <p:spPr/>
        <p:txBody>
          <a:bodyPr/>
          <a:lstStyle/>
          <a:p>
            <a:fld id="{818D74A5-6B21-7D43-AA42-06463E0BF38B}" type="slidenum">
              <a:rPr lang="en-US" smtClean="0"/>
              <a:t>21</a:t>
            </a:fld>
            <a:endParaRPr lang="en-US"/>
          </a:p>
        </p:txBody>
      </p:sp>
    </p:spTree>
    <p:extLst>
      <p:ext uri="{BB962C8B-B14F-4D97-AF65-F5344CB8AC3E}">
        <p14:creationId xmlns:p14="http://schemas.microsoft.com/office/powerpoint/2010/main" val="2180502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enrichment at TSS supports its role as a long- and short-range repressor</a:t>
            </a:r>
            <a:endParaRPr lang="en-US" sz="3200" dirty="0"/>
          </a:p>
        </p:txBody>
      </p:sp>
      <p:pic>
        <p:nvPicPr>
          <p:cNvPr id="3" name="Picture 2" descr="chip - 7A - Groucho TSS density.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816099"/>
            <a:ext cx="3972859" cy="3972859"/>
          </a:xfrm>
          <a:prstGeom prst="rect">
            <a:avLst/>
          </a:prstGeom>
        </p:spPr>
      </p:pic>
      <p:pic>
        <p:nvPicPr>
          <p:cNvPr id="4" name="Picture 3" descr="chip - 7B - Grouch TSS heatmap.png"/>
          <p:cNvPicPr>
            <a:picLocks noChangeAspect="1"/>
          </p:cNvPicPr>
          <p:nvPr/>
        </p:nvPicPr>
        <p:blipFill rotWithShape="1">
          <a:blip r:embed="rId4">
            <a:extLst>
              <a:ext uri="{28A0092B-C50C-407E-A947-70E740481C1C}">
                <a14:useLocalDpi xmlns:a14="http://schemas.microsoft.com/office/drawing/2010/main" val="0"/>
              </a:ext>
            </a:extLst>
          </a:blip>
          <a:srcRect r="21909"/>
          <a:stretch/>
        </p:blipFill>
        <p:spPr>
          <a:xfrm>
            <a:off x="4495801" y="1752600"/>
            <a:ext cx="3251200" cy="4163359"/>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22</a:t>
            </a:fld>
            <a:endParaRPr lang="en-US"/>
          </a:p>
        </p:txBody>
      </p:sp>
    </p:spTree>
    <p:extLst>
      <p:ext uri="{BB962C8B-B14F-4D97-AF65-F5344CB8AC3E}">
        <p14:creationId xmlns:p14="http://schemas.microsoft.com/office/powerpoint/2010/main" val="20309039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spreading is not an obligate feature of repression</a:t>
            </a:r>
            <a:endParaRPr lang="en-US" dirty="0"/>
          </a:p>
        </p:txBody>
      </p:sp>
      <p:pic>
        <p:nvPicPr>
          <p:cNvPr id="3" name="Picture 2"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t="6473" r="23730"/>
          <a:stretch/>
        </p:blipFill>
        <p:spPr>
          <a:xfrm>
            <a:off x="457200" y="2198383"/>
            <a:ext cx="3139508" cy="3849838"/>
          </a:xfrm>
          <a:prstGeom prst="rect">
            <a:avLst/>
          </a:prstGeom>
        </p:spPr>
      </p:pic>
      <p:pic>
        <p:nvPicPr>
          <p:cNvPr id="5" name="Picture 4" descr="chip - 4B - Nearest feature piechart.pdf"/>
          <p:cNvPicPr>
            <a:picLocks noChangeAspect="1"/>
          </p:cNvPicPr>
          <p:nvPr/>
        </p:nvPicPr>
        <p:blipFill rotWithShape="1">
          <a:blip r:embed="rId4">
            <a:extLst>
              <a:ext uri="{28A0092B-C50C-407E-A947-70E740481C1C}">
                <a14:useLocalDpi xmlns:a14="http://schemas.microsoft.com/office/drawing/2010/main" val="0"/>
              </a:ext>
            </a:extLst>
          </a:blip>
          <a:srcRect t="49192"/>
          <a:stretch/>
        </p:blipFill>
        <p:spPr>
          <a:xfrm>
            <a:off x="4216400" y="2726641"/>
            <a:ext cx="4724400" cy="2400376"/>
          </a:xfrm>
          <a:prstGeom prst="rect">
            <a:avLst/>
          </a:prstGeom>
        </p:spPr>
      </p:pic>
      <p:pic>
        <p:nvPicPr>
          <p:cNvPr id="6" name="Picture 5" descr="chip - 4B - Nearest feature piechart.pdf"/>
          <p:cNvPicPr>
            <a:picLocks noChangeAspect="1"/>
          </p:cNvPicPr>
          <p:nvPr/>
        </p:nvPicPr>
        <p:blipFill rotWithShape="1">
          <a:blip r:embed="rId5">
            <a:extLst>
              <a:ext uri="{28A0092B-C50C-407E-A947-70E740481C1C}">
                <a14:useLocalDpi xmlns:a14="http://schemas.microsoft.com/office/drawing/2010/main" val="0"/>
              </a:ext>
            </a:extLst>
          </a:blip>
          <a:srcRect l="47312" t="-6272" b="59051"/>
          <a:stretch/>
        </p:blipFill>
        <p:spPr>
          <a:xfrm>
            <a:off x="5291667" y="1082938"/>
            <a:ext cx="2489200" cy="2230890"/>
          </a:xfrm>
          <a:prstGeom prst="rect">
            <a:avLst/>
          </a:prstGeom>
        </p:spPr>
      </p:pic>
      <p:pic>
        <p:nvPicPr>
          <p:cNvPr id="7" name="Picture 6" descr="chip - 6 - Average peak width boxplot.pdf"/>
          <p:cNvPicPr>
            <a:picLocks noChangeAspect="1"/>
          </p:cNvPicPr>
          <p:nvPr/>
        </p:nvPicPr>
        <p:blipFill rotWithShape="1">
          <a:blip r:embed="rId3">
            <a:extLst>
              <a:ext uri="{28A0092B-C50C-407E-A947-70E740481C1C}">
                <a14:useLocalDpi xmlns:a14="http://schemas.microsoft.com/office/drawing/2010/main" val="0"/>
              </a:ext>
            </a:extLst>
          </a:blip>
          <a:srcRect l="12937" t="2392" r="10793" b="93628"/>
          <a:stretch/>
        </p:blipFill>
        <p:spPr>
          <a:xfrm>
            <a:off x="-449393" y="1938946"/>
            <a:ext cx="4970886" cy="259437"/>
          </a:xfrm>
          <a:prstGeom prst="rect">
            <a:avLst/>
          </a:prstGeom>
        </p:spPr>
      </p:pic>
      <p:pic>
        <p:nvPicPr>
          <p:cNvPr id="8" name="Picture 7" descr="analysis_10_binding_per_gene_histogr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6400" y="4624626"/>
            <a:ext cx="4274354" cy="2039649"/>
          </a:xfrm>
          <a:prstGeom prst="rect">
            <a:avLst/>
          </a:prstGeom>
        </p:spPr>
      </p:pic>
      <p:sp>
        <p:nvSpPr>
          <p:cNvPr id="4" name="Slide Number Placeholder 3"/>
          <p:cNvSpPr>
            <a:spLocks noGrp="1"/>
          </p:cNvSpPr>
          <p:nvPr>
            <p:ph type="sldNum" sz="quarter" idx="12"/>
          </p:nvPr>
        </p:nvSpPr>
        <p:spPr/>
        <p:txBody>
          <a:bodyPr/>
          <a:lstStyle/>
          <a:p>
            <a:fld id="{818D74A5-6B21-7D43-AA42-06463E0BF38B}" type="slidenum">
              <a:rPr lang="en-US" smtClean="0"/>
              <a:t>23</a:t>
            </a:fld>
            <a:endParaRPr lang="en-US"/>
          </a:p>
        </p:txBody>
      </p:sp>
    </p:spTree>
    <p:extLst>
      <p:ext uri="{BB962C8B-B14F-4D97-AF65-F5344CB8AC3E}">
        <p14:creationId xmlns:p14="http://schemas.microsoft.com/office/powerpoint/2010/main" val="28188979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“Active” Groucho binding regions are enriched upstream and inside of genes</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24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09" y="1458912"/>
            <a:ext cx="9144000" cy="5080000"/>
          </a:xfrm>
          <a:prstGeom prst="rect">
            <a:avLst/>
          </a:prstGeom>
        </p:spPr>
      </p:pic>
    </p:spTree>
    <p:extLst>
      <p:ext uri="{BB962C8B-B14F-4D97-AF65-F5344CB8AC3E}">
        <p14:creationId xmlns:p14="http://schemas.microsoft.com/office/powerpoint/2010/main" val="19117599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Groucho regulated genes are enriched for stalled </a:t>
            </a:r>
            <a:r>
              <a:rPr lang="en-US" dirty="0" err="1" smtClean="0"/>
              <a:t>PolII</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28592"/>
            <a:ext cx="5299364" cy="68580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9096" y="2179529"/>
            <a:ext cx="4164904" cy="4164904"/>
          </a:xfrm>
          <a:prstGeom prst="rect">
            <a:avLst/>
          </a:prstGeom>
        </p:spPr>
      </p:pic>
      <p:sp>
        <p:nvSpPr>
          <p:cNvPr id="5" name="Slide Number Placeholder 4"/>
          <p:cNvSpPr>
            <a:spLocks noGrp="1"/>
          </p:cNvSpPr>
          <p:nvPr>
            <p:ph type="sldNum" sz="quarter" idx="12"/>
          </p:nvPr>
        </p:nvSpPr>
        <p:spPr/>
        <p:txBody>
          <a:bodyPr/>
          <a:lstStyle/>
          <a:p>
            <a:fld id="{818D74A5-6B21-7D43-AA42-06463E0BF38B}" type="slidenum">
              <a:rPr lang="en-US" smtClean="0"/>
              <a:t>25</a:t>
            </a:fld>
            <a:endParaRPr lang="en-US"/>
          </a:p>
        </p:txBody>
      </p:sp>
    </p:spTree>
    <p:extLst>
      <p:ext uri="{BB962C8B-B14F-4D97-AF65-F5344CB8AC3E}">
        <p14:creationId xmlns:p14="http://schemas.microsoft.com/office/powerpoint/2010/main" val="429991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fontScale="92500"/>
          </a:bodyPr>
          <a:lstStyle/>
          <a:p>
            <a:r>
              <a:rPr lang="en-US" dirty="0" smtClean="0"/>
              <a:t>Groucho is most likely a dedicated repressor in Drosophila</a:t>
            </a:r>
          </a:p>
          <a:p>
            <a:r>
              <a:rPr lang="en-US" dirty="0" smtClean="0"/>
              <a:t>In embryos, mRNA abundance is largely but not completely proportional to transcription rate</a:t>
            </a:r>
          </a:p>
          <a:p>
            <a:r>
              <a:rPr lang="en-US" dirty="0" smtClean="0"/>
              <a:t>Groucho may be delivered to promoter regions by repressive elements, where it remains</a:t>
            </a:r>
          </a:p>
          <a:p>
            <a:r>
              <a:rPr lang="en-US" dirty="0" smtClean="0"/>
              <a:t>While Groucho can bind to large regions of the genome, spreading appears to be limited</a:t>
            </a:r>
            <a:endParaRPr lang="en-US" dirty="0"/>
          </a:p>
        </p:txBody>
      </p:sp>
      <p:sp>
        <p:nvSpPr>
          <p:cNvPr id="4" name="Slide Number Placeholder 3"/>
          <p:cNvSpPr>
            <a:spLocks noGrp="1"/>
          </p:cNvSpPr>
          <p:nvPr>
            <p:ph type="sldNum" sz="quarter" idx="12"/>
          </p:nvPr>
        </p:nvSpPr>
        <p:spPr/>
        <p:txBody>
          <a:bodyPr/>
          <a:lstStyle/>
          <a:p>
            <a:fld id="{818D74A5-6B21-7D43-AA42-06463E0BF38B}" type="slidenum">
              <a:rPr lang="en-US" smtClean="0"/>
              <a:t>26</a:t>
            </a:fld>
            <a:endParaRPr lang="en-US"/>
          </a:p>
        </p:txBody>
      </p:sp>
    </p:spTree>
    <p:extLst>
      <p:ext uri="{BB962C8B-B14F-4D97-AF65-F5344CB8AC3E}">
        <p14:creationId xmlns:p14="http://schemas.microsoft.com/office/powerpoint/2010/main" val="23448553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sz="half" idx="1"/>
          </p:nvPr>
        </p:nvSpPr>
        <p:spPr/>
        <p:txBody>
          <a:bodyPr>
            <a:normAutofit/>
          </a:bodyPr>
          <a:lstStyle/>
          <a:p>
            <a:r>
              <a:rPr lang="en-US" sz="2400" dirty="0" smtClean="0"/>
              <a:t>Courey Lab</a:t>
            </a:r>
          </a:p>
          <a:p>
            <a:pPr lvl="1"/>
            <a:r>
              <a:rPr lang="en-US" sz="2000" dirty="0" smtClean="0"/>
              <a:t>Dr. Al Courey *</a:t>
            </a:r>
          </a:p>
          <a:p>
            <a:pPr lvl="1"/>
            <a:r>
              <a:rPr lang="en-US" sz="2000" dirty="0" err="1"/>
              <a:t>Wiam</a:t>
            </a:r>
            <a:r>
              <a:rPr lang="en-US" sz="2000" dirty="0"/>
              <a:t> </a:t>
            </a:r>
            <a:r>
              <a:rPr lang="en-US" sz="2000" dirty="0" err="1"/>
              <a:t>Turki-</a:t>
            </a:r>
            <a:r>
              <a:rPr lang="en-US" sz="2000" dirty="0" err="1" smtClean="0"/>
              <a:t>Judeh</a:t>
            </a:r>
            <a:r>
              <a:rPr lang="en-US" sz="2000" dirty="0" smtClean="0"/>
              <a:t> *</a:t>
            </a:r>
            <a:endParaRPr lang="en-US" sz="2000" dirty="0"/>
          </a:p>
          <a:p>
            <a:pPr lvl="1"/>
            <a:r>
              <a:rPr lang="en-US" sz="2000" dirty="0"/>
              <a:t>Mitchell </a:t>
            </a:r>
            <a:r>
              <a:rPr lang="en-US" sz="2000" dirty="0" smtClean="0"/>
              <a:t>Kim *</a:t>
            </a:r>
            <a:endParaRPr lang="en-US" sz="2000" dirty="0"/>
          </a:p>
          <a:p>
            <a:pPr lvl="1"/>
            <a:r>
              <a:rPr lang="en-US" sz="2000" dirty="0"/>
              <a:t>Kenny </a:t>
            </a:r>
            <a:r>
              <a:rPr lang="en-US" sz="2000" dirty="0" smtClean="0"/>
              <a:t>Chen *</a:t>
            </a:r>
          </a:p>
          <a:p>
            <a:pPr lvl="1"/>
            <a:r>
              <a:rPr lang="en-US" sz="2000" dirty="0"/>
              <a:t>Pak </a:t>
            </a:r>
            <a:r>
              <a:rPr lang="en-US" sz="2000" dirty="0" err="1"/>
              <a:t>Kwong</a:t>
            </a:r>
            <a:endParaRPr lang="en-US" sz="2000" dirty="0"/>
          </a:p>
          <a:p>
            <a:pPr lvl="1"/>
            <a:r>
              <a:rPr lang="en-US" sz="2000" dirty="0"/>
              <a:t>Joseph Cao</a:t>
            </a:r>
          </a:p>
          <a:p>
            <a:r>
              <a:rPr lang="en-US" sz="2400" dirty="0" smtClean="0"/>
              <a:t>Collaborators</a:t>
            </a:r>
          </a:p>
          <a:p>
            <a:pPr lvl="1"/>
            <a:r>
              <a:rPr lang="en-US" sz="2000" dirty="0" smtClean="0"/>
              <a:t>Sean Gallaher (Merchant Lab)</a:t>
            </a:r>
          </a:p>
          <a:p>
            <a:pPr lvl="1"/>
            <a:r>
              <a:rPr lang="en-US" sz="2000" dirty="0" smtClean="0"/>
              <a:t>Kelvin Zhang (</a:t>
            </a:r>
            <a:r>
              <a:rPr lang="en-US" sz="2000" dirty="0" err="1" smtClean="0"/>
              <a:t>Zipursky</a:t>
            </a:r>
            <a:r>
              <a:rPr lang="en-US" sz="2000" dirty="0" smtClean="0"/>
              <a:t> Lab)</a:t>
            </a:r>
          </a:p>
        </p:txBody>
      </p:sp>
      <p:sp>
        <p:nvSpPr>
          <p:cNvPr id="4" name="Content Placeholder 3"/>
          <p:cNvSpPr>
            <a:spLocks noGrp="1"/>
          </p:cNvSpPr>
          <p:nvPr>
            <p:ph sz="half" idx="2"/>
          </p:nvPr>
        </p:nvSpPr>
        <p:spPr/>
        <p:txBody>
          <a:bodyPr>
            <a:normAutofit/>
          </a:bodyPr>
          <a:lstStyle/>
          <a:p>
            <a:r>
              <a:rPr lang="en-US" sz="2400" dirty="0" smtClean="0"/>
              <a:t>Committee</a:t>
            </a:r>
          </a:p>
          <a:p>
            <a:pPr lvl="1"/>
            <a:r>
              <a:rPr lang="en-US" sz="2000" dirty="0" smtClean="0"/>
              <a:t>Dr. James Bowie</a:t>
            </a:r>
          </a:p>
          <a:p>
            <a:pPr lvl="1"/>
            <a:r>
              <a:rPr lang="en-US" sz="2000" dirty="0" smtClean="0"/>
              <a:t>Dr. Mike Carey</a:t>
            </a:r>
          </a:p>
          <a:p>
            <a:pPr lvl="1"/>
            <a:r>
              <a:rPr lang="en-US" sz="2000" dirty="0" smtClean="0"/>
              <a:t>Dr. Cathy Clarke</a:t>
            </a:r>
          </a:p>
          <a:p>
            <a:pPr lvl="1"/>
            <a:r>
              <a:rPr lang="en-US" sz="2000" dirty="0" smtClean="0"/>
              <a:t>Dr. Volker Hartenstein</a:t>
            </a:r>
          </a:p>
          <a:p>
            <a:pPr lvl="1"/>
            <a:endParaRPr lang="en-US" dirty="0"/>
          </a:p>
        </p:txBody>
      </p:sp>
      <p:sp>
        <p:nvSpPr>
          <p:cNvPr id="5" name="Slide Number Placeholder 4"/>
          <p:cNvSpPr>
            <a:spLocks noGrp="1"/>
          </p:cNvSpPr>
          <p:nvPr>
            <p:ph type="sldNum" sz="quarter" idx="12"/>
          </p:nvPr>
        </p:nvSpPr>
        <p:spPr/>
        <p:txBody>
          <a:bodyPr/>
          <a:lstStyle/>
          <a:p>
            <a:fld id="{818D74A5-6B21-7D43-AA42-06463E0BF38B}" type="slidenum">
              <a:rPr lang="en-US" smtClean="0"/>
              <a:t>27</a:t>
            </a:fld>
            <a:endParaRPr lang="en-US"/>
          </a:p>
        </p:txBody>
      </p:sp>
    </p:spTree>
    <p:extLst>
      <p:ext uri="{BB962C8B-B14F-4D97-AF65-F5344CB8AC3E}">
        <p14:creationId xmlns:p14="http://schemas.microsoft.com/office/powerpoint/2010/main" val="40634356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Early Groucho binding regions are enriched for Zelda sequence motifs</a:t>
            </a:r>
            <a:endParaRPr lang="en-US" dirty="0"/>
          </a:p>
        </p:txBody>
      </p:sp>
      <p:pic>
        <p:nvPicPr>
          <p:cNvPr id="3" name="Picture 2" descr="Screen Shot 2015-02-25 at 9.33.3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850" y="2190750"/>
            <a:ext cx="2527300" cy="1435100"/>
          </a:xfrm>
          <a:prstGeom prst="rect">
            <a:avLst/>
          </a:prstGeom>
        </p:spPr>
      </p:pic>
      <p:pic>
        <p:nvPicPr>
          <p:cNvPr id="4" name="Picture 3" descr="Screen Shot 2015-02-25 at 9.33.5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4996" y="2425700"/>
            <a:ext cx="4931453" cy="1987550"/>
          </a:xfrm>
          <a:prstGeom prst="rect">
            <a:avLst/>
          </a:prstGeom>
        </p:spPr>
      </p:pic>
      <p:sp>
        <p:nvSpPr>
          <p:cNvPr id="5" name="TextBox 4"/>
          <p:cNvSpPr txBox="1"/>
          <p:nvPr/>
        </p:nvSpPr>
        <p:spPr>
          <a:xfrm>
            <a:off x="1473200" y="3759200"/>
            <a:ext cx="535648" cy="369332"/>
          </a:xfrm>
          <a:prstGeom prst="rect">
            <a:avLst/>
          </a:prstGeom>
          <a:noFill/>
        </p:spPr>
        <p:txBody>
          <a:bodyPr wrap="none" rtlCol="0">
            <a:spAutoFit/>
          </a:bodyPr>
          <a:lstStyle/>
          <a:p>
            <a:r>
              <a:rPr lang="en-US" dirty="0" smtClean="0"/>
              <a:t>189</a:t>
            </a:r>
            <a:endParaRPr lang="en-US" dirty="0"/>
          </a:p>
        </p:txBody>
      </p:sp>
      <p:sp>
        <p:nvSpPr>
          <p:cNvPr id="6" name="TextBox 5"/>
          <p:cNvSpPr txBox="1"/>
          <p:nvPr/>
        </p:nvSpPr>
        <p:spPr>
          <a:xfrm>
            <a:off x="6121400" y="4711700"/>
            <a:ext cx="2495144" cy="369332"/>
          </a:xfrm>
          <a:prstGeom prst="rect">
            <a:avLst/>
          </a:prstGeom>
          <a:noFill/>
        </p:spPr>
        <p:txBody>
          <a:bodyPr wrap="none" rtlCol="0">
            <a:spAutoFit/>
          </a:bodyPr>
          <a:lstStyle/>
          <a:p>
            <a:r>
              <a:rPr lang="en-US" i="1" dirty="0" smtClean="0"/>
              <a:t>From Chopra et al, 2009</a:t>
            </a:r>
            <a:endParaRPr lang="en-US" i="1" dirty="0"/>
          </a:p>
        </p:txBody>
      </p:sp>
      <p:sp>
        <p:nvSpPr>
          <p:cNvPr id="7" name="TextBox 6"/>
          <p:cNvSpPr txBox="1"/>
          <p:nvPr/>
        </p:nvSpPr>
        <p:spPr>
          <a:xfrm>
            <a:off x="1206500" y="5410200"/>
            <a:ext cx="291629" cy="369332"/>
          </a:xfrm>
          <a:prstGeom prst="rect">
            <a:avLst/>
          </a:prstGeom>
          <a:noFill/>
        </p:spPr>
        <p:txBody>
          <a:bodyPr wrap="none" rtlCol="0">
            <a:spAutoFit/>
          </a:bodyPr>
          <a:lstStyle/>
          <a:p>
            <a:r>
              <a:rPr lang="en-US" dirty="0" smtClean="0"/>
              <a:t>?</a:t>
            </a:r>
            <a:endParaRPr lang="en-US" dirty="0"/>
          </a:p>
        </p:txBody>
      </p:sp>
      <p:sp>
        <p:nvSpPr>
          <p:cNvPr id="8" name="Slide Number Placeholder 7"/>
          <p:cNvSpPr>
            <a:spLocks noGrp="1"/>
          </p:cNvSpPr>
          <p:nvPr>
            <p:ph type="sldNum" sz="quarter" idx="12"/>
          </p:nvPr>
        </p:nvSpPr>
        <p:spPr/>
        <p:txBody>
          <a:bodyPr/>
          <a:lstStyle/>
          <a:p>
            <a:fld id="{818D74A5-6B21-7D43-AA42-06463E0BF38B}" type="slidenum">
              <a:rPr lang="en-US" smtClean="0"/>
              <a:t>28</a:t>
            </a:fld>
            <a:endParaRPr lang="en-US"/>
          </a:p>
        </p:txBody>
      </p:sp>
    </p:spTree>
    <p:extLst>
      <p:ext uri="{BB962C8B-B14F-4D97-AF65-F5344CB8AC3E}">
        <p14:creationId xmlns:p14="http://schemas.microsoft.com/office/powerpoint/2010/main" val="40510314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Genes with adjacent Groucho binding sites are enriched for putative </a:t>
            </a:r>
            <a:r>
              <a:rPr lang="en-US" sz="2800" dirty="0" err="1" smtClean="0"/>
              <a:t>Gro</a:t>
            </a:r>
            <a:r>
              <a:rPr lang="en-US" sz="2800" dirty="0" smtClean="0"/>
              <a:t> repression</a:t>
            </a:r>
            <a:endParaRPr lang="en-US" sz="2800" dirty="0"/>
          </a:p>
        </p:txBody>
      </p:sp>
      <p:pic>
        <p:nvPicPr>
          <p:cNvPr id="7" name="Picture 6" descr="new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3304" y="1417638"/>
            <a:ext cx="4129002" cy="4820610"/>
          </a:xfrm>
          <a:prstGeom prst="rect">
            <a:avLst/>
          </a:prstGeom>
        </p:spPr>
      </p:pic>
      <p:sp>
        <p:nvSpPr>
          <p:cNvPr id="8" name="TextBox 7"/>
          <p:cNvSpPr txBox="1"/>
          <p:nvPr/>
        </p:nvSpPr>
        <p:spPr>
          <a:xfrm>
            <a:off x="6680246" y="5940182"/>
            <a:ext cx="1738051" cy="369332"/>
          </a:xfrm>
          <a:prstGeom prst="rect">
            <a:avLst/>
          </a:prstGeom>
          <a:noFill/>
        </p:spPr>
        <p:txBody>
          <a:bodyPr wrap="none" rtlCol="0">
            <a:spAutoFit/>
          </a:bodyPr>
          <a:lstStyle/>
          <a:p>
            <a:r>
              <a:rPr lang="en-US" i="1" dirty="0" smtClean="0"/>
              <a:t>* p-value &lt; 0.01</a:t>
            </a:r>
          </a:p>
        </p:txBody>
      </p:sp>
      <p:sp>
        <p:nvSpPr>
          <p:cNvPr id="3" name="Slide Number Placeholder 2"/>
          <p:cNvSpPr>
            <a:spLocks noGrp="1"/>
          </p:cNvSpPr>
          <p:nvPr>
            <p:ph type="sldNum" sz="quarter" idx="12"/>
          </p:nvPr>
        </p:nvSpPr>
        <p:spPr/>
        <p:txBody>
          <a:bodyPr/>
          <a:lstStyle/>
          <a:p>
            <a:fld id="{818D74A5-6B21-7D43-AA42-06463E0BF38B}" type="slidenum">
              <a:rPr lang="en-US" smtClean="0"/>
              <a:t>29</a:t>
            </a:fld>
            <a:endParaRPr lang="en-US"/>
          </a:p>
        </p:txBody>
      </p:sp>
    </p:spTree>
    <p:extLst>
      <p:ext uri="{BB962C8B-B14F-4D97-AF65-F5344CB8AC3E}">
        <p14:creationId xmlns:p14="http://schemas.microsoft.com/office/powerpoint/2010/main" val="758928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title"/>
          </p:nvPr>
        </p:nvSpPr>
        <p:spPr>
          <a:xfrm>
            <a:off x="0" y="0"/>
            <a:ext cx="9144000" cy="788988"/>
          </a:xfrm>
        </p:spPr>
        <p:txBody>
          <a:bodyPr/>
          <a:lstStyle/>
          <a:p>
            <a:r>
              <a:rPr lang="en-US" sz="2400" b="1" dirty="0" smtClean="0">
                <a:latin typeface="Helvetica"/>
                <a:cs typeface="Helvetica"/>
              </a:rPr>
              <a:t>Groucho (Gro)             Groucho Marx</a:t>
            </a:r>
          </a:p>
        </p:txBody>
      </p:sp>
      <p:sp>
        <p:nvSpPr>
          <p:cNvPr id="5" name="Rectangle 27"/>
          <p:cNvSpPr>
            <a:spLocks noChangeArrowheads="1"/>
          </p:cNvSpPr>
          <p:nvPr/>
        </p:nvSpPr>
        <p:spPr bwMode="auto">
          <a:xfrm>
            <a:off x="6223000" y="2259013"/>
            <a:ext cx="184150" cy="366712"/>
          </a:xfrm>
          <a:prstGeom prst="rect">
            <a:avLst/>
          </a:prstGeom>
          <a:noFill/>
          <a:ln w="9525">
            <a:noFill/>
            <a:miter lim="800000"/>
            <a:headEnd/>
            <a:tailEnd/>
          </a:ln>
        </p:spPr>
        <p:txBody>
          <a:bodyPr wrap="none">
            <a:prstTxWarp prst="textNoShape">
              <a:avLst/>
            </a:prstTxWarp>
            <a:spAutoFit/>
          </a:bodyPr>
          <a:lstStyle/>
          <a:p>
            <a:endParaRPr lang="en-US" dirty="0"/>
          </a:p>
        </p:txBody>
      </p:sp>
      <p:pic>
        <p:nvPicPr>
          <p:cNvPr id="6" name="Picture 31"/>
          <p:cNvPicPr>
            <a:picLocks noChangeArrowheads="1"/>
          </p:cNvPicPr>
          <p:nvPr/>
        </p:nvPicPr>
        <p:blipFill>
          <a:blip r:embed="rId2"/>
          <a:srcRect/>
          <a:stretch>
            <a:fillRect/>
          </a:stretch>
        </p:blipFill>
        <p:spPr bwMode="auto">
          <a:xfrm>
            <a:off x="2514600" y="1295400"/>
            <a:ext cx="2085975" cy="2819400"/>
          </a:xfrm>
          <a:prstGeom prst="rect">
            <a:avLst/>
          </a:prstGeom>
          <a:noFill/>
          <a:ln w="12700">
            <a:noFill/>
            <a:miter lim="800000"/>
            <a:headEnd/>
            <a:tailEnd/>
          </a:ln>
        </p:spPr>
      </p:pic>
      <p:pic>
        <p:nvPicPr>
          <p:cNvPr id="7" name="Picture 32"/>
          <p:cNvPicPr>
            <a:picLocks noChangeArrowheads="1"/>
          </p:cNvPicPr>
          <p:nvPr/>
        </p:nvPicPr>
        <p:blipFill>
          <a:blip r:embed="rId3">
            <a:lum bright="-20000"/>
          </a:blip>
          <a:srcRect/>
          <a:stretch>
            <a:fillRect/>
          </a:stretch>
        </p:blipFill>
        <p:spPr bwMode="auto">
          <a:xfrm>
            <a:off x="4648200" y="1295400"/>
            <a:ext cx="2209800" cy="2819400"/>
          </a:xfrm>
          <a:prstGeom prst="rect">
            <a:avLst/>
          </a:prstGeom>
          <a:noFill/>
          <a:ln w="12700">
            <a:noFill/>
            <a:miter lim="800000"/>
            <a:headEnd/>
            <a:tailEnd/>
          </a:ln>
        </p:spPr>
      </p:pic>
      <p:sp>
        <p:nvSpPr>
          <p:cNvPr id="8" name="Text Box 33"/>
          <p:cNvSpPr txBox="1">
            <a:spLocks noChangeArrowheads="1"/>
          </p:cNvSpPr>
          <p:nvPr/>
        </p:nvSpPr>
        <p:spPr bwMode="auto">
          <a:xfrm>
            <a:off x="2514600" y="1219200"/>
            <a:ext cx="1115518" cy="338554"/>
          </a:xfrm>
          <a:prstGeom prst="rect">
            <a:avLst/>
          </a:prstGeom>
          <a:noFill/>
          <a:ln w="9525">
            <a:noFill/>
            <a:miter lim="800000"/>
            <a:headEnd/>
            <a:tailEnd/>
          </a:ln>
        </p:spPr>
        <p:txBody>
          <a:bodyPr wrap="none">
            <a:prstTxWarp prst="textNoShape">
              <a:avLst/>
            </a:prstTxWarp>
            <a:spAutoFit/>
          </a:bodyPr>
          <a:lstStyle/>
          <a:p>
            <a:r>
              <a:rPr lang="en-US" sz="1600" b="1" i="1" dirty="0">
                <a:solidFill>
                  <a:schemeClr val="bg1"/>
                </a:solidFill>
                <a:latin typeface="Helvetica"/>
                <a:ea typeface="Comic Sans MS" pitchFamily="-110" charset="0"/>
                <a:cs typeface="Helvetica"/>
              </a:rPr>
              <a:t>groucho</a:t>
            </a:r>
            <a:r>
              <a:rPr lang="en-US" sz="1600" b="1" i="1" baseline="30000" dirty="0">
                <a:solidFill>
                  <a:schemeClr val="bg1"/>
                </a:solidFill>
                <a:latin typeface="Helvetica"/>
                <a:ea typeface="Comic Sans MS" pitchFamily="-110" charset="0"/>
                <a:cs typeface="Helvetica"/>
              </a:rPr>
              <a:t>1</a:t>
            </a:r>
            <a:endParaRPr lang="en-US" sz="1600" b="1" i="1" dirty="0">
              <a:solidFill>
                <a:schemeClr val="bg1"/>
              </a:solidFill>
              <a:latin typeface="Helvetica"/>
              <a:ea typeface="Comic Sans MS" pitchFamily="-110" charset="0"/>
              <a:cs typeface="Helvetica"/>
            </a:endParaRPr>
          </a:p>
        </p:txBody>
      </p:sp>
      <p:sp>
        <p:nvSpPr>
          <p:cNvPr id="9" name="Text Box 34"/>
          <p:cNvSpPr txBox="1">
            <a:spLocks noChangeArrowheads="1"/>
          </p:cNvSpPr>
          <p:nvPr/>
        </p:nvSpPr>
        <p:spPr bwMode="auto">
          <a:xfrm>
            <a:off x="4648200" y="1219200"/>
            <a:ext cx="1358773" cy="338554"/>
          </a:xfrm>
          <a:prstGeom prst="rect">
            <a:avLst/>
          </a:prstGeom>
          <a:noFill/>
          <a:ln w="9525">
            <a:noFill/>
            <a:miter lim="800000"/>
            <a:headEnd/>
            <a:tailEnd/>
          </a:ln>
        </p:spPr>
        <p:txBody>
          <a:bodyPr wrap="none">
            <a:prstTxWarp prst="textNoShape">
              <a:avLst/>
            </a:prstTxWarp>
            <a:spAutoFit/>
          </a:bodyPr>
          <a:lstStyle/>
          <a:p>
            <a:r>
              <a:rPr lang="en-US" sz="1600" b="1" i="1" dirty="0" err="1">
                <a:solidFill>
                  <a:schemeClr val="bg1"/>
                </a:solidFill>
                <a:latin typeface="Helvetica"/>
                <a:ea typeface="Comic Sans MS" pitchFamily="-110" charset="0"/>
                <a:cs typeface="Helvetica"/>
              </a:rPr>
              <a:t>groucho</a:t>
            </a:r>
            <a:r>
              <a:rPr lang="en-US" sz="1600" b="1" i="1" baseline="30000" dirty="0" err="1">
                <a:solidFill>
                  <a:schemeClr val="bg1"/>
                </a:solidFill>
                <a:latin typeface="Helvetica"/>
                <a:ea typeface="Comic Sans MS" pitchFamily="-110" charset="0"/>
                <a:cs typeface="Helvetica"/>
              </a:rPr>
              <a:t>Marx</a:t>
            </a:r>
            <a:endParaRPr lang="en-US" sz="1600" b="1" i="1" dirty="0">
              <a:solidFill>
                <a:srgbClr val="FAFA59"/>
              </a:solidFill>
              <a:latin typeface="Helvetica"/>
              <a:ea typeface="Comic Sans MS" pitchFamily="-110" charset="0"/>
              <a:cs typeface="Helvetica"/>
            </a:endParaRPr>
          </a:p>
        </p:txBody>
      </p:sp>
      <p:pic>
        <p:nvPicPr>
          <p:cNvPr id="10" name="Picture 70" descr="gro construct big"/>
          <p:cNvPicPr>
            <a:picLocks noChangeArrowheads="1"/>
          </p:cNvPicPr>
          <p:nvPr/>
        </p:nvPicPr>
        <p:blipFill>
          <a:blip r:embed="rId4" cstate="email">
            <a:extLst>
              <a:ext uri="{28A0092B-C50C-407E-A947-70E740481C1C}">
                <a14:useLocalDpi xmlns:a14="http://schemas.microsoft.com/office/drawing/2010/main"/>
              </a:ext>
            </a:extLst>
          </a:blip>
          <a:srcRect l="7500" t="37445" r="18169" b="26526"/>
          <a:stretch>
            <a:fillRect/>
          </a:stretch>
        </p:blipFill>
        <p:spPr bwMode="auto">
          <a:xfrm rot="16562622">
            <a:off x="4751387" y="2039938"/>
            <a:ext cx="1096963" cy="122238"/>
          </a:xfrm>
          <a:prstGeom prst="rect">
            <a:avLst/>
          </a:prstGeom>
          <a:noFill/>
          <a:ln w="9525">
            <a:noFill/>
            <a:miter lim="800000"/>
            <a:headEnd/>
            <a:tailEnd/>
          </a:ln>
        </p:spPr>
      </p:pic>
      <p:sp>
        <p:nvSpPr>
          <p:cNvPr id="11" name="Right Arrow 10"/>
          <p:cNvSpPr/>
          <p:nvPr/>
        </p:nvSpPr>
        <p:spPr bwMode="auto">
          <a:xfrm>
            <a:off x="4191000" y="254000"/>
            <a:ext cx="826008" cy="332232"/>
          </a:xfrm>
          <a:prstGeom prst="rightArrow">
            <a:avLst/>
          </a:prstGeom>
          <a:solidFill>
            <a:srgbClr val="800000"/>
          </a:solidFill>
          <a:ln w="9525" cap="flat" cmpd="sng" algn="ctr">
            <a:solidFill>
              <a:srgbClr val="800000"/>
            </a:solidFill>
            <a:prstDash val="solid"/>
            <a:round/>
            <a:headEnd type="none" w="med" len="med"/>
            <a:tailEnd type="none" w="med" len="med"/>
          </a:ln>
          <a:effectLst/>
          <a:scene3d>
            <a:camera prst="orthographicFront"/>
            <a:lightRig rig="threePt" dir="t"/>
          </a:scene3d>
          <a:sp3d>
            <a:bevelT w="165100" prst="coolSlant"/>
            <a:bevelB w="165100" prst="coolSlant"/>
          </a:sp3d>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Papyrus" pitchFamily="-109" charset="0"/>
              <a:ea typeface="ＭＳ Ｐゴシック" pitchFamily="-109" charset="-128"/>
              <a:cs typeface="ＭＳ Ｐゴシック" pitchFamily="-109" charset="-128"/>
            </a:endParaRPr>
          </a:p>
        </p:txBody>
      </p:sp>
      <p:sp>
        <p:nvSpPr>
          <p:cNvPr id="12" name="TextBox 11"/>
          <p:cNvSpPr txBox="1"/>
          <p:nvPr/>
        </p:nvSpPr>
        <p:spPr>
          <a:xfrm>
            <a:off x="2057400" y="4114800"/>
            <a:ext cx="6477000" cy="338554"/>
          </a:xfrm>
          <a:prstGeom prst="rect">
            <a:avLst/>
          </a:prstGeom>
          <a:noFill/>
        </p:spPr>
        <p:txBody>
          <a:bodyPr wrap="square" rtlCol="0">
            <a:spAutoFit/>
          </a:bodyPr>
          <a:lstStyle/>
          <a:p>
            <a:r>
              <a:rPr lang="en-US" sz="1600" b="1" i="1" dirty="0" smtClean="0">
                <a:latin typeface="Helvetica"/>
                <a:cs typeface="Helvetica"/>
              </a:rPr>
              <a:t>groucho</a:t>
            </a:r>
            <a:r>
              <a:rPr lang="en-US" sz="1600" b="1" dirty="0" smtClean="0">
                <a:latin typeface="Helvetica"/>
                <a:cs typeface="Helvetica"/>
              </a:rPr>
              <a:t> mutant results in extra supraorbital bristles</a:t>
            </a:r>
            <a:endParaRPr lang="en-US" sz="1600" b="1" dirty="0">
              <a:latin typeface="Helvetica"/>
              <a:cs typeface="Helvetica"/>
            </a:endParaRPr>
          </a:p>
        </p:txBody>
      </p:sp>
      <p:cxnSp>
        <p:nvCxnSpPr>
          <p:cNvPr id="13" name="Straight Connector 12"/>
          <p:cNvCxnSpPr/>
          <p:nvPr/>
        </p:nvCxnSpPr>
        <p:spPr>
          <a:xfrm>
            <a:off x="1944486" y="6552061"/>
            <a:ext cx="3932669" cy="0"/>
          </a:xfrm>
          <a:prstGeom prst="line">
            <a:avLst/>
          </a:prstGeom>
          <a:ln w="53975"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4431234" y="6439487"/>
            <a:ext cx="845666" cy="204722"/>
          </a:xfrm>
          <a:prstGeom prst="rect">
            <a:avLst/>
          </a:prstGeom>
          <a:solidFill>
            <a:srgbClr val="615E19"/>
          </a:solidFill>
          <a:ln>
            <a:solidFill>
              <a:srgbClr val="615E19"/>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15" name="Regular Pentagon 14"/>
          <p:cNvSpPr/>
          <p:nvPr/>
        </p:nvSpPr>
        <p:spPr>
          <a:xfrm>
            <a:off x="4518611" y="5838634"/>
            <a:ext cx="705751" cy="689753"/>
          </a:xfrm>
          <a:prstGeom prst="pentagon">
            <a:avLst/>
          </a:prstGeom>
          <a:solidFill>
            <a:srgbClr val="2E4D07"/>
          </a:solidFill>
          <a:ln>
            <a:solidFill>
              <a:srgbClr val="2E4D07"/>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latin typeface="Helvetica"/>
                <a:cs typeface="Helvetica"/>
              </a:rPr>
              <a:t>A</a:t>
            </a:r>
            <a:endParaRPr lang="en-US" sz="2400" b="1" dirty="0">
              <a:latin typeface="Helvetica"/>
              <a:cs typeface="Helvetica"/>
            </a:endParaRPr>
          </a:p>
        </p:txBody>
      </p:sp>
      <p:cxnSp>
        <p:nvCxnSpPr>
          <p:cNvPr id="16" name="Straight Connector 15"/>
          <p:cNvCxnSpPr/>
          <p:nvPr/>
        </p:nvCxnSpPr>
        <p:spPr>
          <a:xfrm rot="16200000" flipH="1">
            <a:off x="5581150" y="6274169"/>
            <a:ext cx="552607" cy="1"/>
          </a:xfrm>
          <a:prstGeom prst="line">
            <a:avLst/>
          </a:prstGeom>
          <a:ln w="53975" cap="flat" cmpd="sng" algn="ctr">
            <a:solidFill>
              <a:srgbClr val="000000"/>
            </a:solidFill>
            <a:prstDash val="solid"/>
            <a:round/>
            <a:headEnd type="none" w="med" len="med"/>
            <a:tailEnd w="med" len="med"/>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5832055" y="6006332"/>
            <a:ext cx="643634" cy="2382"/>
          </a:xfrm>
          <a:prstGeom prst="straightConnector1">
            <a:avLst/>
          </a:prstGeom>
          <a:ln w="53975" cap="flat" cmpd="sng" algn="ctr">
            <a:solidFill>
              <a:srgbClr val="00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6475689" y="5813199"/>
            <a:ext cx="646218" cy="369332"/>
          </a:xfrm>
          <a:prstGeom prst="rect">
            <a:avLst/>
          </a:prstGeom>
        </p:spPr>
        <p:txBody>
          <a:bodyPr wrap="none">
            <a:spAutoFit/>
          </a:bodyPr>
          <a:lstStyle/>
          <a:p>
            <a:r>
              <a:rPr lang="en-US" b="1" dirty="0" smtClean="0">
                <a:solidFill>
                  <a:srgbClr val="800000"/>
                </a:solidFill>
                <a:latin typeface="Helvetica"/>
                <a:cs typeface="Helvetica"/>
              </a:rPr>
              <a:t>OFF</a:t>
            </a:r>
            <a:endParaRPr lang="en-US" b="1" dirty="0">
              <a:solidFill>
                <a:srgbClr val="800000"/>
              </a:solidFill>
              <a:latin typeface="Helvetica"/>
              <a:cs typeface="Helvetica"/>
            </a:endParaRPr>
          </a:p>
        </p:txBody>
      </p:sp>
      <p:sp>
        <p:nvSpPr>
          <p:cNvPr id="19" name="TextBox 18"/>
          <p:cNvSpPr txBox="1"/>
          <p:nvPr/>
        </p:nvSpPr>
        <p:spPr>
          <a:xfrm>
            <a:off x="3601754" y="6507385"/>
            <a:ext cx="977900" cy="369332"/>
          </a:xfrm>
          <a:prstGeom prst="rect">
            <a:avLst/>
          </a:prstGeom>
          <a:noFill/>
        </p:spPr>
        <p:txBody>
          <a:bodyPr wrap="square" rtlCol="0">
            <a:spAutoFit/>
          </a:bodyPr>
          <a:lstStyle/>
          <a:p>
            <a:r>
              <a:rPr lang="en-US" b="1" dirty="0" smtClean="0">
                <a:latin typeface="Helvetica"/>
                <a:cs typeface="Helvetica"/>
              </a:rPr>
              <a:t>CRM</a:t>
            </a:r>
            <a:endParaRPr lang="en-US" b="1" dirty="0">
              <a:latin typeface="Helvetica"/>
              <a:cs typeface="Helvetica"/>
            </a:endParaRPr>
          </a:p>
        </p:txBody>
      </p:sp>
      <p:sp>
        <p:nvSpPr>
          <p:cNvPr id="20" name="Rectangle 19"/>
          <p:cNvSpPr/>
          <p:nvPr/>
        </p:nvSpPr>
        <p:spPr>
          <a:xfrm>
            <a:off x="2143316" y="6456334"/>
            <a:ext cx="653642" cy="204717"/>
          </a:xfrm>
          <a:prstGeom prst="rect">
            <a:avLst/>
          </a:prstGeom>
          <a:solidFill>
            <a:schemeClr val="accent4">
              <a:lumMod val="60000"/>
              <a:lumOff val="40000"/>
            </a:schemeClr>
          </a:solidFill>
          <a:ln>
            <a:solidFill>
              <a:schemeClr val="accent4">
                <a:lumMod val="60000"/>
                <a:lumOff val="40000"/>
              </a:schemeClr>
            </a:solidFill>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latin typeface="Helvetica"/>
              <a:cs typeface="Helvetica"/>
            </a:endParaRPr>
          </a:p>
        </p:txBody>
      </p:sp>
      <p:sp>
        <p:nvSpPr>
          <p:cNvPr id="21" name="Regular Pentagon 20"/>
          <p:cNvSpPr/>
          <p:nvPr/>
        </p:nvSpPr>
        <p:spPr>
          <a:xfrm>
            <a:off x="2057400" y="5710327"/>
            <a:ext cx="841510" cy="812998"/>
          </a:xfrm>
          <a:prstGeom prst="pentagon">
            <a:avLst/>
          </a:prstGeom>
          <a:solidFill>
            <a:srgbClr val="4B365C"/>
          </a:solidFill>
          <a:ln>
            <a:solidFill>
              <a:srgbClr val="4B365C"/>
            </a:solidFill>
          </a:ln>
          <a:scene3d>
            <a:camera prst="orthographicFront"/>
            <a:lightRig rig="threePt" dir="t"/>
          </a:scene3d>
          <a:sp3d>
            <a:bevelT w="165100" prst="coolSlant"/>
            <a:bevelB/>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a:latin typeface="Helvetica"/>
                <a:cs typeface="Helvetica"/>
              </a:rPr>
              <a:t>R</a:t>
            </a:r>
          </a:p>
        </p:txBody>
      </p:sp>
      <p:sp>
        <p:nvSpPr>
          <p:cNvPr id="22" name="Oval 21"/>
          <p:cNvSpPr/>
          <p:nvPr/>
        </p:nvSpPr>
        <p:spPr>
          <a:xfrm>
            <a:off x="2426026" y="5509571"/>
            <a:ext cx="1053906" cy="607255"/>
          </a:xfrm>
          <a:prstGeom prst="ellipse">
            <a:avLst/>
          </a:prstGeom>
          <a:solidFill>
            <a:srgbClr val="800000"/>
          </a:solidFill>
          <a:ln>
            <a:solidFill>
              <a:srgbClr val="800000"/>
            </a:solidFill>
          </a:ln>
          <a:scene3d>
            <a:camera prst="orthographicFront"/>
            <a:lightRig rig="threePt" dir="t"/>
          </a:scene3d>
          <a:sp3d>
            <a:bevelT w="165100" prst="coolSlant"/>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smtClean="0">
                <a:latin typeface="Helvetica"/>
                <a:cs typeface="Helvetica"/>
              </a:rPr>
              <a:t>Gro</a:t>
            </a:r>
            <a:endParaRPr lang="en-US" sz="2000" b="1" dirty="0">
              <a:latin typeface="Helvetica"/>
              <a:cs typeface="Helvetica"/>
            </a:endParaRPr>
          </a:p>
        </p:txBody>
      </p:sp>
      <p:sp>
        <p:nvSpPr>
          <p:cNvPr id="23" name="Freeform 22"/>
          <p:cNvSpPr/>
          <p:nvPr/>
        </p:nvSpPr>
        <p:spPr>
          <a:xfrm>
            <a:off x="3136644" y="4588887"/>
            <a:ext cx="2886020" cy="920684"/>
          </a:xfrm>
          <a:custGeom>
            <a:avLst/>
            <a:gdLst>
              <a:gd name="connsiteX0" fmla="*/ 0 w 3130550"/>
              <a:gd name="connsiteY0" fmla="*/ 495300 h 844550"/>
              <a:gd name="connsiteX1" fmla="*/ 2501900 w 3130550"/>
              <a:gd name="connsiteY1" fmla="*/ 38100 h 844550"/>
              <a:gd name="connsiteX2" fmla="*/ 3035300 w 3130550"/>
              <a:gd name="connsiteY2" fmla="*/ 723900 h 844550"/>
              <a:gd name="connsiteX3" fmla="*/ 3073400 w 3130550"/>
              <a:gd name="connsiteY3" fmla="*/ 762000 h 844550"/>
            </a:gdLst>
            <a:ahLst/>
            <a:cxnLst>
              <a:cxn ang="0">
                <a:pos x="connsiteX0" y="connsiteY0"/>
              </a:cxn>
              <a:cxn ang="0">
                <a:pos x="connsiteX1" y="connsiteY1"/>
              </a:cxn>
              <a:cxn ang="0">
                <a:pos x="connsiteX2" y="connsiteY2"/>
              </a:cxn>
              <a:cxn ang="0">
                <a:pos x="connsiteX3" y="connsiteY3"/>
              </a:cxn>
            </a:cxnLst>
            <a:rect l="l" t="t" r="r" b="b"/>
            <a:pathLst>
              <a:path w="3130550" h="844550">
                <a:moveTo>
                  <a:pt x="0" y="495300"/>
                </a:moveTo>
                <a:cubicBezTo>
                  <a:pt x="998008" y="247650"/>
                  <a:pt x="1996017" y="0"/>
                  <a:pt x="2501900" y="38100"/>
                </a:cubicBezTo>
                <a:cubicBezTo>
                  <a:pt x="3007783" y="76200"/>
                  <a:pt x="2940050" y="603250"/>
                  <a:pt x="3035300" y="723900"/>
                </a:cubicBezTo>
                <a:cubicBezTo>
                  <a:pt x="3130550" y="844550"/>
                  <a:pt x="3073400" y="762000"/>
                  <a:pt x="3073400" y="762000"/>
                </a:cubicBezTo>
              </a:path>
            </a:pathLst>
          </a:custGeom>
          <a:ln w="57150" cap="flat" cmpd="sng" algn="ctr">
            <a:solidFill>
              <a:srgbClr val="8000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cxnSp>
        <p:nvCxnSpPr>
          <p:cNvPr id="24" name="Straight Connector 23"/>
          <p:cNvCxnSpPr/>
          <p:nvPr/>
        </p:nvCxnSpPr>
        <p:spPr>
          <a:xfrm>
            <a:off x="5731792" y="5456343"/>
            <a:ext cx="616310" cy="5079"/>
          </a:xfrm>
          <a:prstGeom prst="line">
            <a:avLst/>
          </a:prstGeom>
          <a:ln w="79375" cap="flat" cmpd="sng" algn="ctr">
            <a:solidFill>
              <a:srgbClr val="800000"/>
            </a:solidFill>
            <a:prstDash val="solid"/>
            <a:round/>
            <a:headEnd type="none" w="med" len="med"/>
            <a:tailEnd type="none" w="med" len="med"/>
          </a:ln>
          <a:scene3d>
            <a:camera prst="orthographicFront"/>
            <a:lightRig rig="threePt" dir="t"/>
          </a:scene3d>
          <a:sp3d>
            <a:bevelT w="177800"/>
          </a:sp3d>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fld id="{818D74A5-6B21-7D43-AA42-06463E0BF38B}" type="slidenum">
              <a:rPr lang="en-US" smtClean="0"/>
              <a:t>3</a:t>
            </a:fld>
            <a:endParaRPr lang="en-US"/>
          </a:p>
        </p:txBody>
      </p:sp>
    </p:spTree>
    <p:extLst>
      <p:ext uri="{BB962C8B-B14F-4D97-AF65-F5344CB8AC3E}">
        <p14:creationId xmlns:p14="http://schemas.microsoft.com/office/powerpoint/2010/main" val="3573148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pSp>
        <p:nvGrpSpPr>
          <p:cNvPr id="3" name="Group 2"/>
          <p:cNvGrpSpPr/>
          <p:nvPr/>
        </p:nvGrpSpPr>
        <p:grpSpPr>
          <a:xfrm>
            <a:off x="4114800" y="1685703"/>
            <a:ext cx="4572000" cy="4819096"/>
            <a:chOff x="4114800" y="1685703"/>
            <a:chExt cx="4572000" cy="4819096"/>
          </a:xfrm>
        </p:grpSpPr>
        <p:pic>
          <p:nvPicPr>
            <p:cNvPr id="4" name="Picture 3"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5" name="TextBox 4"/>
            <p:cNvSpPr txBox="1"/>
            <p:nvPr/>
          </p:nvSpPr>
          <p:spPr>
            <a:xfrm>
              <a:off x="6019195" y="1685703"/>
              <a:ext cx="1069524" cy="369332"/>
            </a:xfrm>
            <a:prstGeom prst="rect">
              <a:avLst/>
            </a:prstGeom>
            <a:solidFill>
              <a:schemeClr val="bg1"/>
            </a:solidFill>
          </p:spPr>
          <p:txBody>
            <a:bodyPr wrap="none" rtlCol="0">
              <a:spAutoFit/>
            </a:bodyPr>
            <a:lstStyle/>
            <a:p>
              <a:r>
                <a:rPr lang="en-US" dirty="0" smtClean="0"/>
                <a:t>1.5 – 4 </a:t>
              </a:r>
              <a:r>
                <a:rPr lang="en-US" dirty="0" err="1" smtClean="0"/>
                <a:t>hr</a:t>
              </a:r>
              <a:endParaRPr lang="en-US" dirty="0"/>
            </a:p>
          </p:txBody>
        </p:sp>
      </p:grpSp>
      <p:grpSp>
        <p:nvGrpSpPr>
          <p:cNvPr id="6" name="Group 5"/>
          <p:cNvGrpSpPr/>
          <p:nvPr/>
        </p:nvGrpSpPr>
        <p:grpSpPr>
          <a:xfrm>
            <a:off x="4114800" y="1685703"/>
            <a:ext cx="4572000" cy="4819096"/>
            <a:chOff x="4114800" y="1685703"/>
            <a:chExt cx="4572000" cy="4819096"/>
          </a:xfrm>
        </p:grpSpPr>
        <p:pic>
          <p:nvPicPr>
            <p:cNvPr id="7" name="Picture 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8" name="TextBox 7"/>
            <p:cNvSpPr txBox="1"/>
            <p:nvPr/>
          </p:nvSpPr>
          <p:spPr>
            <a:xfrm>
              <a:off x="6019195" y="1685703"/>
              <a:ext cx="1069524" cy="369332"/>
            </a:xfrm>
            <a:prstGeom prst="rect">
              <a:avLst/>
            </a:prstGeom>
            <a:solidFill>
              <a:schemeClr val="bg1"/>
            </a:solidFill>
          </p:spPr>
          <p:txBody>
            <a:bodyPr wrap="none" rtlCol="0">
              <a:spAutoFit/>
            </a:bodyPr>
            <a:lstStyle/>
            <a:p>
              <a:r>
                <a:rPr lang="en-US" dirty="0" smtClean="0"/>
                <a:t>4 – 6.5 </a:t>
              </a:r>
              <a:r>
                <a:rPr lang="en-US" dirty="0" err="1" smtClean="0"/>
                <a:t>hr</a:t>
              </a:r>
              <a:endParaRPr lang="en-US" dirty="0"/>
            </a:p>
          </p:txBody>
        </p:sp>
      </p:grpSp>
      <p:grpSp>
        <p:nvGrpSpPr>
          <p:cNvPr id="9" name="Group 8"/>
          <p:cNvGrpSpPr/>
          <p:nvPr/>
        </p:nvGrpSpPr>
        <p:grpSpPr>
          <a:xfrm>
            <a:off x="4114800" y="1685703"/>
            <a:ext cx="4572000" cy="4819096"/>
            <a:chOff x="4114800" y="1685703"/>
            <a:chExt cx="4572000" cy="4819096"/>
          </a:xfrm>
        </p:grpSpPr>
        <p:pic>
          <p:nvPicPr>
            <p:cNvPr id="10" name="Picture 9"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932799"/>
              <a:ext cx="4572000" cy="4572000"/>
            </a:xfrm>
            <a:prstGeom prst="rect">
              <a:avLst/>
            </a:prstGeom>
          </p:spPr>
        </p:pic>
        <p:sp>
          <p:nvSpPr>
            <p:cNvPr id="11" name="TextBox 10"/>
            <p:cNvSpPr txBox="1"/>
            <p:nvPr/>
          </p:nvSpPr>
          <p:spPr>
            <a:xfrm>
              <a:off x="6019195" y="1685703"/>
              <a:ext cx="1069524" cy="369332"/>
            </a:xfrm>
            <a:prstGeom prst="rect">
              <a:avLst/>
            </a:prstGeom>
            <a:solidFill>
              <a:srgbClr val="FFFFFF"/>
            </a:solidFill>
          </p:spPr>
          <p:txBody>
            <a:bodyPr wrap="none" rtlCol="0">
              <a:spAutoFit/>
            </a:bodyPr>
            <a:lstStyle/>
            <a:p>
              <a:r>
                <a:rPr lang="en-US" dirty="0" smtClean="0"/>
                <a:t>6.5 – 9 </a:t>
              </a:r>
              <a:r>
                <a:rPr lang="en-US" dirty="0" err="1" smtClean="0"/>
                <a:t>hr</a:t>
              </a:r>
              <a:endParaRPr lang="en-US" dirty="0"/>
            </a:p>
          </p:txBody>
        </p:sp>
      </p:grpSp>
      <p:sp>
        <p:nvSpPr>
          <p:cNvPr id="12" name="Slide Number Placeholder 11"/>
          <p:cNvSpPr>
            <a:spLocks noGrp="1"/>
          </p:cNvSpPr>
          <p:nvPr>
            <p:ph type="sldNum" sz="quarter" idx="12"/>
          </p:nvPr>
        </p:nvSpPr>
        <p:spPr/>
        <p:txBody>
          <a:bodyPr/>
          <a:lstStyle/>
          <a:p>
            <a:fld id="{818D74A5-6B21-7D43-AA42-06463E0BF38B}" type="slidenum">
              <a:rPr lang="en-US" smtClean="0"/>
              <a:t>30</a:t>
            </a:fld>
            <a:endParaRPr lang="en-US"/>
          </a:p>
        </p:txBody>
      </p:sp>
    </p:spTree>
    <p:extLst>
      <p:ext uri="{BB962C8B-B14F-4D97-AF65-F5344CB8AC3E}">
        <p14:creationId xmlns:p14="http://schemas.microsoft.com/office/powerpoint/2010/main" val="134543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D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8200" y="2199122"/>
            <a:ext cx="1828800" cy="1828800"/>
          </a:xfrm>
          <a:prstGeom prst="rect">
            <a:avLst/>
          </a:prstGeom>
        </p:spPr>
      </p:pic>
      <p:pic>
        <p:nvPicPr>
          <p:cNvPr id="10" name="Picture 9" descr="UUU.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8200" y="3720443"/>
            <a:ext cx="1828800" cy="1828800"/>
          </a:xfrm>
          <a:prstGeom prst="rect">
            <a:avLst/>
          </a:prstGeom>
        </p:spPr>
      </p:pic>
      <p:pic>
        <p:nvPicPr>
          <p:cNvPr id="7" name="Picture 6" descr="D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6467" y="1638669"/>
            <a:ext cx="1828800" cy="1828800"/>
          </a:xfrm>
          <a:prstGeom prst="rect">
            <a:avLst/>
          </a:prstGeom>
        </p:spPr>
      </p:pic>
      <p:pic>
        <p:nvPicPr>
          <p:cNvPr id="8" name="Picture 7" descr="-D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6467" y="2931390"/>
            <a:ext cx="1828800" cy="1828800"/>
          </a:xfrm>
          <a:prstGeom prst="rect">
            <a:avLst/>
          </a:prstGeom>
        </p:spPr>
      </p:pic>
      <p:sp>
        <p:nvSpPr>
          <p:cNvPr id="2" name="Title 1"/>
          <p:cNvSpPr>
            <a:spLocks noGrp="1"/>
          </p:cNvSpPr>
          <p:nvPr>
            <p:ph type="title"/>
          </p:nvPr>
        </p:nvSpPr>
        <p:spPr>
          <a:xfrm>
            <a:off x="410676" y="-10193"/>
            <a:ext cx="8229600" cy="1143000"/>
          </a:xfrm>
        </p:spPr>
        <p:txBody>
          <a:bodyPr>
            <a:normAutofit/>
          </a:bodyPr>
          <a:lstStyle/>
          <a:p>
            <a:r>
              <a:rPr lang="en-US" sz="2800" dirty="0" smtClean="0"/>
              <a:t>Clustering of </a:t>
            </a:r>
            <a:r>
              <a:rPr lang="en-US" sz="2800" dirty="0" err="1" smtClean="0"/>
              <a:t>misregulated</a:t>
            </a:r>
            <a:r>
              <a:rPr lang="en-US" sz="2800" dirty="0" smtClean="0"/>
              <a:t> genes reveals multiple regulatory paradigms</a:t>
            </a:r>
            <a:endParaRPr lang="en-US" sz="2800" dirty="0"/>
          </a:p>
        </p:txBody>
      </p:sp>
      <p:pic>
        <p:nvPicPr>
          <p:cNvPr id="5" name="Picture 4" descr="D--.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600" y="1069479"/>
            <a:ext cx="1828800" cy="1828800"/>
          </a:xfrm>
          <a:prstGeom prst="rect">
            <a:avLst/>
          </a:prstGeom>
        </p:spPr>
      </p:pic>
      <p:pic>
        <p:nvPicPr>
          <p:cNvPr id="6" name="Picture 5" descr="-D-.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600" y="2383313"/>
            <a:ext cx="1828800" cy="1828800"/>
          </a:xfrm>
          <a:prstGeom prst="rect">
            <a:avLst/>
          </a:prstGeom>
        </p:spPr>
      </p:pic>
      <p:pic>
        <p:nvPicPr>
          <p:cNvPr id="4" name="Picture 3" descr="--D.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8600" y="3676034"/>
            <a:ext cx="1828800" cy="1828800"/>
          </a:xfrm>
          <a:prstGeom prst="rect">
            <a:avLst/>
          </a:prstGeom>
        </p:spPr>
      </p:pic>
      <p:pic>
        <p:nvPicPr>
          <p:cNvPr id="11" name="Picture 10" descr="UU-.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71533" y="2933510"/>
            <a:ext cx="1828800" cy="1828800"/>
          </a:xfrm>
          <a:prstGeom prst="rect">
            <a:avLst/>
          </a:prstGeom>
        </p:spPr>
      </p:pic>
      <p:pic>
        <p:nvPicPr>
          <p:cNvPr id="12" name="Picture 11" descr="U--.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1476" y="2553069"/>
            <a:ext cx="1828800" cy="1828800"/>
          </a:xfrm>
          <a:prstGeom prst="rect">
            <a:avLst/>
          </a:prstGeom>
        </p:spPr>
      </p:pic>
      <p:pic>
        <p:nvPicPr>
          <p:cNvPr id="13" name="Picture 12" descr="-UU.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71533" y="4435950"/>
            <a:ext cx="1828800" cy="1828800"/>
          </a:xfrm>
          <a:prstGeom prst="rect">
            <a:avLst/>
          </a:prstGeom>
        </p:spPr>
      </p:pic>
      <p:pic>
        <p:nvPicPr>
          <p:cNvPr id="14" name="Picture 13" descr="-U-.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11476" y="3846409"/>
            <a:ext cx="1828800" cy="1828800"/>
          </a:xfrm>
          <a:prstGeom prst="rect">
            <a:avLst/>
          </a:prstGeom>
        </p:spPr>
      </p:pic>
      <p:pic>
        <p:nvPicPr>
          <p:cNvPr id="15" name="Picture 14" descr="--U.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811476" y="5120329"/>
            <a:ext cx="1828800" cy="1828800"/>
          </a:xfrm>
          <a:prstGeom prst="rect">
            <a:avLst/>
          </a:prstGeom>
        </p:spPr>
      </p:pic>
      <p:sp>
        <p:nvSpPr>
          <p:cNvPr id="16" name="TextBox 15"/>
          <p:cNvSpPr txBox="1"/>
          <p:nvPr/>
        </p:nvSpPr>
        <p:spPr>
          <a:xfrm>
            <a:off x="2057400" y="5411806"/>
            <a:ext cx="2425700" cy="1477328"/>
          </a:xfrm>
          <a:prstGeom prst="rect">
            <a:avLst/>
          </a:prstGeom>
          <a:noFill/>
        </p:spPr>
        <p:txBody>
          <a:bodyPr wrap="square" rtlCol="0">
            <a:spAutoFit/>
          </a:bodyPr>
          <a:lstStyle/>
          <a:p>
            <a:pPr marL="285750" indent="-285750">
              <a:buFont typeface="Arial"/>
              <a:buChar char="•"/>
            </a:pPr>
            <a:r>
              <a:rPr lang="en-US" dirty="0" smtClean="0"/>
              <a:t>H2BK5ac</a:t>
            </a:r>
          </a:p>
          <a:p>
            <a:pPr marL="285750" indent="-285750">
              <a:buFont typeface="Arial"/>
              <a:buChar char="•"/>
            </a:pPr>
            <a:r>
              <a:rPr lang="en-US" dirty="0" smtClean="0"/>
              <a:t>H4K8ac</a:t>
            </a:r>
          </a:p>
          <a:p>
            <a:pPr marL="285750" indent="-285750">
              <a:buFont typeface="Arial"/>
              <a:buChar char="•"/>
            </a:pPr>
            <a:r>
              <a:rPr lang="en-US" dirty="0" smtClean="0"/>
              <a:t>H3K27ac</a:t>
            </a:r>
          </a:p>
          <a:p>
            <a:pPr marL="285750" indent="-285750">
              <a:buFont typeface="Arial"/>
              <a:buChar char="•"/>
            </a:pPr>
            <a:r>
              <a:rPr lang="en-US" dirty="0" smtClean="0"/>
              <a:t>H3K18ac</a:t>
            </a:r>
          </a:p>
          <a:p>
            <a:pPr marL="285750" indent="-285750">
              <a:buFont typeface="Arial"/>
              <a:buChar char="•"/>
            </a:pPr>
            <a:endParaRPr lang="en-US" dirty="0"/>
          </a:p>
        </p:txBody>
      </p:sp>
      <p:sp>
        <p:nvSpPr>
          <p:cNvPr id="17" name="TextBox 16"/>
          <p:cNvSpPr txBox="1"/>
          <p:nvPr/>
        </p:nvSpPr>
        <p:spPr>
          <a:xfrm>
            <a:off x="5575300" y="1638669"/>
            <a:ext cx="1492716" cy="369332"/>
          </a:xfrm>
          <a:prstGeom prst="rect">
            <a:avLst/>
          </a:prstGeom>
          <a:noFill/>
        </p:spPr>
        <p:txBody>
          <a:bodyPr wrap="none" rtlCol="0">
            <a:spAutoFit/>
          </a:bodyPr>
          <a:lstStyle/>
          <a:p>
            <a:pPr marL="285750" indent="-285750">
              <a:buFont typeface="Arial"/>
              <a:buChar char="•"/>
            </a:pPr>
            <a:r>
              <a:rPr lang="en-US" dirty="0" smtClean="0"/>
              <a:t>H3K27me3</a:t>
            </a:r>
          </a:p>
        </p:txBody>
      </p:sp>
      <p:cxnSp>
        <p:nvCxnSpPr>
          <p:cNvPr id="19" name="Straight Arrow Connector 18"/>
          <p:cNvCxnSpPr/>
          <p:nvPr/>
        </p:nvCxnSpPr>
        <p:spPr>
          <a:xfrm flipV="1">
            <a:off x="4559300" y="1828800"/>
            <a:ext cx="1016000" cy="2794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a:off x="3615267" y="5411806"/>
            <a:ext cx="690033" cy="51909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rot="16200000">
            <a:off x="-615429" y="2968989"/>
            <a:ext cx="1748533" cy="369332"/>
          </a:xfrm>
          <a:prstGeom prst="rect">
            <a:avLst/>
          </a:prstGeom>
          <a:noFill/>
        </p:spPr>
        <p:txBody>
          <a:bodyPr wrap="none" rtlCol="0">
            <a:spAutoFit/>
          </a:bodyPr>
          <a:lstStyle/>
          <a:p>
            <a:r>
              <a:rPr lang="en-US" dirty="0" smtClean="0"/>
              <a:t>log</a:t>
            </a:r>
            <a:r>
              <a:rPr lang="en-US" baseline="-25000" dirty="0" smtClean="0"/>
              <a:t>2</a:t>
            </a:r>
            <a:r>
              <a:rPr lang="en-US" dirty="0" smtClean="0"/>
              <a:t> fold-change</a:t>
            </a:r>
            <a:endParaRPr lang="en-US" dirty="0"/>
          </a:p>
        </p:txBody>
      </p:sp>
      <p:sp>
        <p:nvSpPr>
          <p:cNvPr id="3" name="Slide Number Placeholder 2"/>
          <p:cNvSpPr>
            <a:spLocks noGrp="1"/>
          </p:cNvSpPr>
          <p:nvPr>
            <p:ph type="sldNum" sz="quarter" idx="12"/>
          </p:nvPr>
        </p:nvSpPr>
        <p:spPr/>
        <p:txBody>
          <a:bodyPr/>
          <a:lstStyle/>
          <a:p>
            <a:fld id="{818D74A5-6B21-7D43-AA42-06463E0BF38B}" type="slidenum">
              <a:rPr lang="en-US" smtClean="0"/>
              <a:t>31</a:t>
            </a:fld>
            <a:endParaRPr lang="en-US"/>
          </a:p>
        </p:txBody>
      </p:sp>
    </p:spTree>
    <p:extLst>
      <p:ext uri="{BB962C8B-B14F-4D97-AF65-F5344CB8AC3E}">
        <p14:creationId xmlns:p14="http://schemas.microsoft.com/office/powerpoint/2010/main" val="2125755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3" descr="dpp_normalized.png"/>
          <p:cNvPicPr>
            <a:picLocks noChangeAspect="1"/>
          </p:cNvPicPr>
          <p:nvPr/>
        </p:nvPicPr>
        <p:blipFill rotWithShape="1">
          <a:blip r:embed="rId2">
            <a:extLst>
              <a:ext uri="{28A0092B-C50C-407E-A947-70E740481C1C}">
                <a14:useLocalDpi xmlns:a14="http://schemas.microsoft.com/office/drawing/2010/main" val="0"/>
              </a:ext>
            </a:extLst>
          </a:blip>
          <a:srcRect t="18114"/>
          <a:stretch/>
        </p:blipFill>
        <p:spPr>
          <a:xfrm>
            <a:off x="1472257" y="3798448"/>
            <a:ext cx="5486400" cy="2695555"/>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32</a:t>
            </a:fld>
            <a:endParaRPr lang="en-US"/>
          </a:p>
        </p:txBody>
      </p:sp>
    </p:spTree>
    <p:extLst>
      <p:ext uri="{BB962C8B-B14F-4D97-AF65-F5344CB8AC3E}">
        <p14:creationId xmlns:p14="http://schemas.microsoft.com/office/powerpoint/2010/main" val="24758523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analysis_8_pairwise_by_timepoint_1_lab.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7" name="Picture 26" descr="analysis_8_pairwise_by_timepoint_2_la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pic>
        <p:nvPicPr>
          <p:cNvPr id="28" name="Picture 27" descr="analysis_8_pairwise_by_timepoint_3_lab.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73323"/>
            <a:ext cx="4572000" cy="4572000"/>
          </a:xfrm>
          <a:prstGeom prst="rect">
            <a:avLst/>
          </a:prstGeom>
        </p:spPr>
      </p:pic>
      <p:sp>
        <p:nvSpPr>
          <p:cNvPr id="2" name="Slide Number Placeholder 1"/>
          <p:cNvSpPr>
            <a:spLocks noGrp="1"/>
          </p:cNvSpPr>
          <p:nvPr>
            <p:ph type="sldNum" sz="quarter" idx="12"/>
          </p:nvPr>
        </p:nvSpPr>
        <p:spPr/>
        <p:txBody>
          <a:bodyPr/>
          <a:lstStyle/>
          <a:p>
            <a:fld id="{818D74A5-6B21-7D43-AA42-06463E0BF38B}" type="slidenum">
              <a:rPr lang="en-US" smtClean="0"/>
              <a:t>33</a:t>
            </a:fld>
            <a:endParaRPr lang="en-US"/>
          </a:p>
        </p:txBody>
      </p:sp>
    </p:spTree>
    <p:extLst>
      <p:ext uri="{BB962C8B-B14F-4D97-AF65-F5344CB8AC3E}">
        <p14:creationId xmlns:p14="http://schemas.microsoft.com/office/powerpoint/2010/main" val="45255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3" name="Group 262"/>
          <p:cNvGrpSpPr/>
          <p:nvPr/>
        </p:nvGrpSpPr>
        <p:grpSpPr>
          <a:xfrm>
            <a:off x="1295400" y="5410200"/>
            <a:ext cx="6463352" cy="716280"/>
            <a:chOff x="1295400" y="5410200"/>
            <a:chExt cx="6463352" cy="716280"/>
          </a:xfrm>
        </p:grpSpPr>
        <p:cxnSp>
          <p:nvCxnSpPr>
            <p:cNvPr id="249" name="Straight Connector 24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50" name="Straight Connector 24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51" name="Straight Arrow Connector 25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58" name="Rectangle 257"/>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Rectangle 256"/>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9" name="Oval 258"/>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76" name="Group 275"/>
          <p:cNvGrpSpPr/>
          <p:nvPr/>
        </p:nvGrpSpPr>
        <p:grpSpPr>
          <a:xfrm>
            <a:off x="1581558" y="4352119"/>
            <a:ext cx="5705948" cy="1233985"/>
            <a:chOff x="1761652" y="4328615"/>
            <a:chExt cx="5705948" cy="1233985"/>
          </a:xfrm>
        </p:grpSpPr>
        <p:grpSp>
          <p:nvGrpSpPr>
            <p:cNvPr id="262" name="Group 261"/>
            <p:cNvGrpSpPr/>
            <p:nvPr/>
          </p:nvGrpSpPr>
          <p:grpSpPr>
            <a:xfrm>
              <a:off x="1761652" y="4328615"/>
              <a:ext cx="5705948" cy="1233985"/>
              <a:chOff x="1761652" y="4328615"/>
              <a:chExt cx="5705948" cy="1233985"/>
            </a:xfrm>
          </p:grpSpPr>
          <p:grpSp>
            <p:nvGrpSpPr>
              <p:cNvPr id="254" name="Group 253"/>
              <p:cNvGrpSpPr/>
              <p:nvPr/>
            </p:nvGrpSpPr>
            <p:grpSpPr>
              <a:xfrm>
                <a:off x="7086600" y="5181600"/>
                <a:ext cx="381000" cy="381000"/>
                <a:chOff x="3657600" y="2514600"/>
                <a:chExt cx="381000" cy="381000"/>
              </a:xfrm>
            </p:grpSpPr>
            <p:cxnSp>
              <p:nvCxnSpPr>
                <p:cNvPr id="255" name="Straight Connector 254"/>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56" name="Straight Connector 255"/>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60" name="Freeform 259"/>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53" name="Oval 252"/>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61" name="Straight Connector 260"/>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52" name="Oval 251"/>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19" name="Group 218"/>
          <p:cNvGrpSpPr/>
          <p:nvPr/>
        </p:nvGrpSpPr>
        <p:grpSpPr>
          <a:xfrm>
            <a:off x="4834119" y="1299928"/>
            <a:ext cx="692856" cy="1800522"/>
            <a:chOff x="4528211" y="685800"/>
            <a:chExt cx="692856" cy="1800522"/>
          </a:xfrm>
          <a:solidFill>
            <a:srgbClr val="FFC000"/>
          </a:solidFill>
        </p:grpSpPr>
        <p:sp>
          <p:nvSpPr>
            <p:cNvPr id="220" name="Oval 219"/>
            <p:cNvSpPr/>
            <p:nvPr/>
          </p:nvSpPr>
          <p:spPr>
            <a:xfrm rot="2718756">
              <a:off x="4535267" y="96458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p:cNvSpPr/>
            <p:nvPr/>
          </p:nvSpPr>
          <p:spPr>
            <a:xfrm rot="2718756">
              <a:off x="4534091" y="118010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p:cNvSpPr/>
            <p:nvPr/>
          </p:nvSpPr>
          <p:spPr>
            <a:xfrm rot="2718756">
              <a:off x="4532915" y="139563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p:cNvSpPr/>
            <p:nvPr/>
          </p:nvSpPr>
          <p:spPr>
            <a:xfrm rot="2718756">
              <a:off x="4531739" y="1611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p:cNvSpPr/>
            <p:nvPr/>
          </p:nvSpPr>
          <p:spPr>
            <a:xfrm rot="2718756">
              <a:off x="4530563" y="1826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p:cNvSpPr/>
            <p:nvPr/>
          </p:nvSpPr>
          <p:spPr>
            <a:xfrm rot="2718756">
              <a:off x="4529387" y="204219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rot="2718756">
              <a:off x="4528211" y="225772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rot="2718756">
              <a:off x="4763867" y="9372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rot="2718756">
              <a:off x="4762691" y="11528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rot="2718756">
              <a:off x="4761515" y="136833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rot="2718756">
              <a:off x="4760339" y="1583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rot="2718756">
              <a:off x="4759163" y="1799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p:cNvSpPr/>
            <p:nvPr/>
          </p:nvSpPr>
          <p:spPr>
            <a:xfrm rot="2718756">
              <a:off x="4757987" y="20149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p:cNvSpPr/>
            <p:nvPr/>
          </p:nvSpPr>
          <p:spPr>
            <a:xfrm rot="2718756">
              <a:off x="4756811" y="223042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p:cNvSpPr/>
            <p:nvPr/>
          </p:nvSpPr>
          <p:spPr>
            <a:xfrm rot="2718756">
              <a:off x="4992467" y="87246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p:cNvSpPr/>
            <p:nvPr/>
          </p:nvSpPr>
          <p:spPr>
            <a:xfrm rot="2718756">
              <a:off x="4991291" y="108798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p:cNvSpPr/>
            <p:nvPr/>
          </p:nvSpPr>
          <p:spPr>
            <a:xfrm rot="2718756">
              <a:off x="4990115" y="130351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rot="2718756">
              <a:off x="4988939" y="1519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p:cNvSpPr/>
            <p:nvPr/>
          </p:nvSpPr>
          <p:spPr>
            <a:xfrm rot="2718756">
              <a:off x="4987763" y="1734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p:cNvSpPr/>
            <p:nvPr/>
          </p:nvSpPr>
          <p:spPr>
            <a:xfrm rot="2718756">
              <a:off x="4986587" y="19500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p:cNvSpPr/>
            <p:nvPr/>
          </p:nvSpPr>
          <p:spPr>
            <a:xfrm rot="2718756">
              <a:off x="4985411" y="216560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Arc 326"/>
            <p:cNvSpPr/>
            <p:nvPr/>
          </p:nvSpPr>
          <p:spPr>
            <a:xfrm>
              <a:off x="4540311" y="734838"/>
              <a:ext cx="228600" cy="228600"/>
            </a:xfrm>
            <a:prstGeom prst="arc">
              <a:avLst>
                <a:gd name="adj1" fmla="val 20550250"/>
                <a:gd name="adj2" fmla="val 12961488"/>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8" name="Arc 327"/>
            <p:cNvSpPr/>
            <p:nvPr/>
          </p:nvSpPr>
          <p:spPr>
            <a:xfrm>
              <a:off x="4774197" y="685800"/>
              <a:ext cx="228600" cy="228600"/>
            </a:xfrm>
            <a:prstGeom prst="arc">
              <a:avLst>
                <a:gd name="adj1" fmla="val 842182"/>
                <a:gd name="adj2" fmla="val 10919463"/>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29" name="Oval 328"/>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Arc 351"/>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3" name="Arc 352"/>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4" name="Oval 353"/>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Arc 374"/>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6" name="Arc 375"/>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7" name="Oval 376"/>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Oval 417"/>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8" name="Oval 427"/>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Oval 437"/>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Oval 447"/>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9" name="Oval 448"/>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Arc 450"/>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2" name="Arc 451"/>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3" name="Arc 452"/>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4" name="Arc 453"/>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5" name="Arc 454"/>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6" name="Arc 455"/>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7" name="Arc 456"/>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8" name="Arc 457"/>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9" name="Arc 458"/>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60" name="Group 459"/>
          <p:cNvGrpSpPr/>
          <p:nvPr/>
        </p:nvGrpSpPr>
        <p:grpSpPr>
          <a:xfrm>
            <a:off x="2307284" y="1752600"/>
            <a:ext cx="4352454" cy="935381"/>
            <a:chOff x="2465562" y="1901232"/>
            <a:chExt cx="4352454" cy="935381"/>
          </a:xfrm>
          <a:solidFill>
            <a:srgbClr val="FFFF00"/>
          </a:solidFill>
        </p:grpSpPr>
        <p:sp>
          <p:nvSpPr>
            <p:cNvPr id="461" name="Oval 460"/>
            <p:cNvSpPr/>
            <p:nvPr/>
          </p:nvSpPr>
          <p:spPr>
            <a:xfrm rot="2718756">
              <a:off x="4077685" y="238680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Oval 461"/>
            <p:cNvSpPr/>
            <p:nvPr/>
          </p:nvSpPr>
          <p:spPr>
            <a:xfrm rot="2718756">
              <a:off x="4076509" y="260232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3" name="Oval 462"/>
            <p:cNvSpPr/>
            <p:nvPr/>
          </p:nvSpPr>
          <p:spPr>
            <a:xfrm rot="2718756">
              <a:off x="3849085" y="2357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Oval 463"/>
            <p:cNvSpPr/>
            <p:nvPr/>
          </p:nvSpPr>
          <p:spPr>
            <a:xfrm rot="2718756">
              <a:off x="3847909" y="2572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p:cNvSpPr/>
            <p:nvPr/>
          </p:nvSpPr>
          <p:spPr>
            <a:xfrm rot="2718756">
              <a:off x="3620485" y="23299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p:cNvSpPr/>
            <p:nvPr/>
          </p:nvSpPr>
          <p:spPr>
            <a:xfrm rot="2718756">
              <a:off x="3619309" y="25454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Oval 466"/>
            <p:cNvSpPr/>
            <p:nvPr/>
          </p:nvSpPr>
          <p:spPr>
            <a:xfrm rot="2718756">
              <a:off x="4988939" y="23731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8" name="Oval 467"/>
            <p:cNvSpPr/>
            <p:nvPr/>
          </p:nvSpPr>
          <p:spPr>
            <a:xfrm rot="2718756">
              <a:off x="4987763" y="2588676"/>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9" name="Oval 468"/>
            <p:cNvSpPr/>
            <p:nvPr/>
          </p:nvSpPr>
          <p:spPr>
            <a:xfrm rot="2718756">
              <a:off x="5217539" y="23458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p:cNvSpPr/>
            <p:nvPr/>
          </p:nvSpPr>
          <p:spPr>
            <a:xfrm rot="2718756">
              <a:off x="5216363" y="256138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p:cNvSpPr/>
            <p:nvPr/>
          </p:nvSpPr>
          <p:spPr>
            <a:xfrm rot="2718756">
              <a:off x="5446139" y="22810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Oval 471"/>
            <p:cNvSpPr/>
            <p:nvPr/>
          </p:nvSpPr>
          <p:spPr>
            <a:xfrm rot="2718756">
              <a:off x="5444963" y="24965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Oval 472"/>
            <p:cNvSpPr/>
            <p:nvPr/>
          </p:nvSpPr>
          <p:spPr>
            <a:xfrm rot="2718756">
              <a:off x="4534885" y="2384529"/>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4" name="Oval 473"/>
            <p:cNvSpPr/>
            <p:nvPr/>
          </p:nvSpPr>
          <p:spPr>
            <a:xfrm rot="2718756">
              <a:off x="4533709" y="260005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5" name="Oval 474"/>
            <p:cNvSpPr/>
            <p:nvPr/>
          </p:nvSpPr>
          <p:spPr>
            <a:xfrm rot="2718756">
              <a:off x="4760339" y="238453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6" name="Oval 475"/>
            <p:cNvSpPr/>
            <p:nvPr/>
          </p:nvSpPr>
          <p:spPr>
            <a:xfrm rot="2718756">
              <a:off x="4759163" y="260005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7" name="Oval 476"/>
            <p:cNvSpPr/>
            <p:nvPr/>
          </p:nvSpPr>
          <p:spPr>
            <a:xfrm rot="2718756">
              <a:off x="4306285" y="23924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8" name="Oval 477"/>
            <p:cNvSpPr/>
            <p:nvPr/>
          </p:nvSpPr>
          <p:spPr>
            <a:xfrm rot="2718756">
              <a:off x="4305109" y="26080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9" name="Oval 478"/>
            <p:cNvSpPr/>
            <p:nvPr/>
          </p:nvSpPr>
          <p:spPr>
            <a:xfrm rot="2718756">
              <a:off x="5674739" y="22400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0" name="Oval 479"/>
            <p:cNvSpPr/>
            <p:nvPr/>
          </p:nvSpPr>
          <p:spPr>
            <a:xfrm rot="2718756">
              <a:off x="5673563" y="24556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1" name="Oval 480"/>
            <p:cNvSpPr/>
            <p:nvPr/>
          </p:nvSpPr>
          <p:spPr>
            <a:xfrm rot="2718756">
              <a:off x="5903339" y="21775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2" name="Oval 481"/>
            <p:cNvSpPr/>
            <p:nvPr/>
          </p:nvSpPr>
          <p:spPr>
            <a:xfrm rot="2718756">
              <a:off x="5902163" y="23930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p:cNvSpPr/>
            <p:nvPr/>
          </p:nvSpPr>
          <p:spPr>
            <a:xfrm rot="2718756">
              <a:off x="6131939" y="210133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p:cNvSpPr/>
            <p:nvPr/>
          </p:nvSpPr>
          <p:spPr>
            <a:xfrm rot="2718756">
              <a:off x="6130763" y="2316861"/>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Oval 484"/>
            <p:cNvSpPr/>
            <p:nvPr/>
          </p:nvSpPr>
          <p:spPr>
            <a:xfrm rot="2718756">
              <a:off x="3391885" y="22889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6" name="Oval 485"/>
            <p:cNvSpPr/>
            <p:nvPr/>
          </p:nvSpPr>
          <p:spPr>
            <a:xfrm rot="2718756">
              <a:off x="3390709" y="25045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7" name="Oval 486"/>
            <p:cNvSpPr/>
            <p:nvPr/>
          </p:nvSpPr>
          <p:spPr>
            <a:xfrm rot="2718756">
              <a:off x="3163285" y="2218482"/>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p:cNvSpPr/>
            <p:nvPr/>
          </p:nvSpPr>
          <p:spPr>
            <a:xfrm rot="2718756">
              <a:off x="3162109" y="2434005"/>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p:cNvSpPr/>
            <p:nvPr/>
          </p:nvSpPr>
          <p:spPr>
            <a:xfrm rot="2718756">
              <a:off x="2934685" y="2163890"/>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Oval 489"/>
            <p:cNvSpPr/>
            <p:nvPr/>
          </p:nvSpPr>
          <p:spPr>
            <a:xfrm rot="2718756">
              <a:off x="2933509" y="23794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1" name="Oval 490"/>
            <p:cNvSpPr/>
            <p:nvPr/>
          </p:nvSpPr>
          <p:spPr>
            <a:xfrm rot="2718756">
              <a:off x="2706085" y="206039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2" name="Oval 491"/>
            <p:cNvSpPr/>
            <p:nvPr/>
          </p:nvSpPr>
          <p:spPr>
            <a:xfrm rot="2718756">
              <a:off x="2704909" y="227591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3" name="Oval 492"/>
            <p:cNvSpPr/>
            <p:nvPr/>
          </p:nvSpPr>
          <p:spPr>
            <a:xfrm rot="2718756">
              <a:off x="2476309" y="2150813"/>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4" name="Oval 493"/>
            <p:cNvSpPr/>
            <p:nvPr/>
          </p:nvSpPr>
          <p:spPr>
            <a:xfrm rot="2718756">
              <a:off x="6360539" y="1976234"/>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5" name="Oval 494"/>
            <p:cNvSpPr/>
            <p:nvPr/>
          </p:nvSpPr>
          <p:spPr>
            <a:xfrm rot="2718756">
              <a:off x="6359363" y="2191757"/>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6" name="Oval 495"/>
            <p:cNvSpPr/>
            <p:nvPr/>
          </p:nvSpPr>
          <p:spPr>
            <a:xfrm rot="2718756">
              <a:off x="6586787" y="2192328"/>
              <a:ext cx="228600" cy="2286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7" name="Arc 496"/>
            <p:cNvSpPr/>
            <p:nvPr/>
          </p:nvSpPr>
          <p:spPr>
            <a:xfrm rot="18347587">
              <a:off x="2465562" y="1901232"/>
              <a:ext cx="228600" cy="228600"/>
            </a:xfrm>
            <a:prstGeom prst="arc">
              <a:avLst>
                <a:gd name="adj1" fmla="val 419494"/>
                <a:gd name="adj2" fmla="val 12623351"/>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8" name="Arc 497"/>
            <p:cNvSpPr/>
            <p:nvPr/>
          </p:nvSpPr>
          <p:spPr>
            <a:xfrm>
              <a:off x="6589416" y="1958565"/>
              <a:ext cx="228600" cy="228600"/>
            </a:xfrm>
            <a:prstGeom prst="arc">
              <a:avLst>
                <a:gd name="adj1" fmla="val 3547973"/>
                <a:gd name="adj2" fmla="val 12671956"/>
              </a:avLst>
            </a:prstGeom>
            <a:grp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25" name="TextBox 224"/>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4</a:t>
            </a:fld>
            <a:endParaRPr lang="en-US"/>
          </a:p>
        </p:txBody>
      </p:sp>
    </p:spTree>
    <p:extLst>
      <p:ext uri="{BB962C8B-B14F-4D97-AF65-F5344CB8AC3E}">
        <p14:creationId xmlns:p14="http://schemas.microsoft.com/office/powerpoint/2010/main" val="106550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9"/>
                                        </p:tgtEl>
                                        <p:attrNameLst>
                                          <p:attrName>style.visibility</p:attrName>
                                        </p:attrNameLst>
                                      </p:cBhvr>
                                      <p:to>
                                        <p:strVal val="visible"/>
                                      </p:to>
                                    </p:set>
                                    <p:anim calcmode="lin" valueType="num">
                                      <p:cBhvr additive="base">
                                        <p:cTn id="7" dur="500" fill="hold"/>
                                        <p:tgtEl>
                                          <p:spTgt spid="259"/>
                                        </p:tgtEl>
                                        <p:attrNameLst>
                                          <p:attrName>ppt_x</p:attrName>
                                        </p:attrNameLst>
                                      </p:cBhvr>
                                      <p:tavLst>
                                        <p:tav tm="0">
                                          <p:val>
                                            <p:strVal val="#ppt_x"/>
                                          </p:val>
                                        </p:tav>
                                        <p:tav tm="100000">
                                          <p:val>
                                            <p:strVal val="#ppt_x"/>
                                          </p:val>
                                        </p:tav>
                                      </p:tavLst>
                                    </p:anim>
                                    <p:anim calcmode="lin" valueType="num">
                                      <p:cBhvr additive="base">
                                        <p:cTn id="8" dur="500" fill="hold"/>
                                        <p:tgtEl>
                                          <p:spTgt spid="25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blinds(horizontal)">
                                      <p:cBhvr>
                                        <p:cTn id="13" dur="500"/>
                                        <p:tgtEl>
                                          <p:spTgt spid="2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52"/>
                                        </p:tgtEl>
                                        <p:attrNameLst>
                                          <p:attrName>style.visibility</p:attrName>
                                        </p:attrNameLst>
                                      </p:cBhvr>
                                      <p:to>
                                        <p:strVal val="visible"/>
                                      </p:to>
                                    </p:set>
                                    <p:anim calcmode="lin" valueType="num">
                                      <p:cBhvr additive="base">
                                        <p:cTn id="18" dur="500" fill="hold"/>
                                        <p:tgtEl>
                                          <p:spTgt spid="252"/>
                                        </p:tgtEl>
                                        <p:attrNameLst>
                                          <p:attrName>ppt_x</p:attrName>
                                        </p:attrNameLst>
                                      </p:cBhvr>
                                      <p:tavLst>
                                        <p:tav tm="0">
                                          <p:val>
                                            <p:strVal val="#ppt_x"/>
                                          </p:val>
                                        </p:tav>
                                        <p:tav tm="100000">
                                          <p:val>
                                            <p:strVal val="#ppt_x"/>
                                          </p:val>
                                        </p:tav>
                                      </p:tavLst>
                                    </p:anim>
                                    <p:anim calcmode="lin" valueType="num">
                                      <p:cBhvr additive="base">
                                        <p:cTn id="19" dur="500" fill="hold"/>
                                        <p:tgtEl>
                                          <p:spTgt spid="25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460"/>
                                        </p:tgtEl>
                                        <p:attrNameLst>
                                          <p:attrName>style.visibility</p:attrName>
                                        </p:attrNameLst>
                                      </p:cBhvr>
                                      <p:to>
                                        <p:strVal val="visible"/>
                                      </p:to>
                                    </p:set>
                                    <p:animEffect transition="in" filter="blinds(horizontal)">
                                      <p:cBhvr>
                                        <p:cTn id="24" dur="500"/>
                                        <p:tgtEl>
                                          <p:spTgt spid="460"/>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76"/>
                                        </p:tgtEl>
                                        <p:attrNameLst>
                                          <p:attrName>style.visibility</p:attrName>
                                        </p:attrNameLst>
                                      </p:cBhvr>
                                      <p:to>
                                        <p:strVal val="visible"/>
                                      </p:to>
                                    </p:set>
                                    <p:anim calcmode="lin" valueType="num">
                                      <p:cBhvr additive="base">
                                        <p:cTn id="29" dur="500" fill="hold"/>
                                        <p:tgtEl>
                                          <p:spTgt spid="276"/>
                                        </p:tgtEl>
                                        <p:attrNameLst>
                                          <p:attrName>ppt_x</p:attrName>
                                        </p:attrNameLst>
                                      </p:cBhvr>
                                      <p:tavLst>
                                        <p:tav tm="0">
                                          <p:val>
                                            <p:strVal val="#ppt_x"/>
                                          </p:val>
                                        </p:tav>
                                        <p:tav tm="100000">
                                          <p:val>
                                            <p:strVal val="#ppt_x"/>
                                          </p:val>
                                        </p:tav>
                                      </p:tavLst>
                                    </p:anim>
                                    <p:anim calcmode="lin" valueType="num">
                                      <p:cBhvr additive="base">
                                        <p:cTn id="30" dur="500" fill="hold"/>
                                        <p:tgtEl>
                                          <p:spTgt spid="2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animBg="1"/>
      <p:bldP spid="25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Oval 82"/>
          <p:cNvSpPr/>
          <p:nvPr/>
        </p:nvSpPr>
        <p:spPr>
          <a:xfrm rot="2718756">
            <a:off x="5297267" y="14820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133600" y="1371600"/>
            <a:ext cx="4572000" cy="1752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4826478" y="1293982"/>
            <a:ext cx="692856" cy="1800522"/>
            <a:chOff x="7467600" y="2057400"/>
            <a:chExt cx="692856" cy="1800522"/>
          </a:xfrm>
        </p:grpSpPr>
        <p:sp>
          <p:nvSpPr>
            <p:cNvPr id="28" name="Oval 27"/>
            <p:cNvSpPr/>
            <p:nvPr/>
          </p:nvSpPr>
          <p:spPr>
            <a:xfrm rot="2718756">
              <a:off x="7474656" y="233618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2718756">
              <a:off x="7473480" y="2551708"/>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2718756">
              <a:off x="7472304" y="2767231"/>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2718756">
              <a:off x="7468776" y="341379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2718756">
              <a:off x="7467600" y="362932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718756">
              <a:off x="7703256" y="23088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2718756">
              <a:off x="7702080" y="25244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718756">
              <a:off x="7700904" y="2739935"/>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2718756">
              <a:off x="7697376" y="33865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2718756">
              <a:off x="7696200" y="360202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rot="2718756">
              <a:off x="7931856" y="2244066"/>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rot="2718756">
              <a:off x="7930680" y="2459589"/>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rot="2718756">
              <a:off x="7929504" y="2675112"/>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rot="2718756">
              <a:off x="7925976" y="3321680"/>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2718756">
              <a:off x="7924800" y="3537203"/>
              <a:ext cx="228600" cy="22860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c 42"/>
            <p:cNvSpPr/>
            <p:nvPr/>
          </p:nvSpPr>
          <p:spPr>
            <a:xfrm>
              <a:off x="7479700" y="2106438"/>
              <a:ext cx="228600" cy="228600"/>
            </a:xfrm>
            <a:prstGeom prst="arc">
              <a:avLst>
                <a:gd name="adj1" fmla="val 20550250"/>
                <a:gd name="adj2" fmla="val 12961488"/>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p:cNvSpPr/>
            <p:nvPr/>
          </p:nvSpPr>
          <p:spPr>
            <a:xfrm>
              <a:off x="7713586" y="2057400"/>
              <a:ext cx="228600" cy="228600"/>
            </a:xfrm>
            <a:prstGeom prst="arc">
              <a:avLst>
                <a:gd name="adj1" fmla="val 842182"/>
                <a:gd name="adj2" fmla="val 10919463"/>
              </a:avLst>
            </a:prstGeom>
            <a:solidFill>
              <a:srgbClr val="FFC000"/>
            </a:solidFill>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5" name="Oval 44"/>
          <p:cNvSpPr/>
          <p:nvPr/>
        </p:nvSpPr>
        <p:spPr>
          <a:xfrm rot="2718756">
            <a:off x="3929989" y="137231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rot="2718756">
            <a:off x="3928813" y="158783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2718756">
            <a:off x="3927637" y="180335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718756">
            <a:off x="3926461" y="201887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rot="2718756">
            <a:off x="3925285" y="223440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rot="2718756">
            <a:off x="3924109" y="244992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rot="2718756">
            <a:off x="3922933" y="266544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rot="2718756">
            <a:off x="3921757" y="288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2718756">
            <a:off x="3700213" y="155826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718756">
            <a:off x="3699037" y="17737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rot="2718756">
            <a:off x="3697861" y="19893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rot="2718756">
            <a:off x="3696685" y="2204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rot="2718756">
            <a:off x="3695509" y="2420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rot="2718756">
            <a:off x="3694333" y="2635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rot="2718756">
            <a:off x="3693157" y="2851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rot="2718756">
            <a:off x="3471613" y="153097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2718756">
            <a:off x="3470437" y="17464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2718756">
            <a:off x="3469261" y="19620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2718756">
            <a:off x="3468085" y="21775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rot="2718756">
            <a:off x="3466909" y="23930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rot="2718756">
            <a:off x="3465733" y="26085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rot="2718756">
            <a:off x="3464557" y="28241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c 66"/>
          <p:cNvSpPr/>
          <p:nvPr/>
        </p:nvSpPr>
        <p:spPr>
          <a:xfrm rot="4095129">
            <a:off x="3700466" y="1327860"/>
            <a:ext cx="228600" cy="228600"/>
          </a:xfrm>
          <a:prstGeom prst="arc">
            <a:avLst>
              <a:gd name="adj1" fmla="val 16200000"/>
              <a:gd name="adj2" fmla="val 692494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Arc 67"/>
          <p:cNvSpPr/>
          <p:nvPr/>
        </p:nvSpPr>
        <p:spPr>
          <a:xfrm rot="3690584">
            <a:off x="3469681" y="1295596"/>
            <a:ext cx="228600" cy="228600"/>
          </a:xfrm>
          <a:prstGeom prst="arc">
            <a:avLst>
              <a:gd name="adj1" fmla="val 17844151"/>
              <a:gd name="adj2" fmla="val 6178194"/>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Oval 68"/>
          <p:cNvSpPr/>
          <p:nvPr/>
        </p:nvSpPr>
        <p:spPr>
          <a:xfrm rot="2718756">
            <a:off x="4840067" y="15741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rot="2718756">
            <a:off x="4838891" y="17897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rot="2718756">
            <a:off x="4837715" y="200523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2718756">
            <a:off x="4836539" y="22207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718756">
            <a:off x="4835363" y="24362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rot="2718756">
            <a:off x="4834187" y="26517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rot="2718756">
            <a:off x="4833011" y="28673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rot="2718756">
            <a:off x="5068667" y="15468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rot="2718756">
            <a:off x="5067491" y="17624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rot="2718756">
            <a:off x="5066315" y="197793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rot="2718756">
            <a:off x="5065139" y="21934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rot="2718756">
            <a:off x="5063963" y="24089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rot="2718756">
            <a:off x="5062787" y="26245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rot="2718756">
            <a:off x="5061611" y="284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rot="2718756">
            <a:off x="5296091" y="169758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rot="2718756">
            <a:off x="5294915" y="191311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rot="2718756">
            <a:off x="5293739" y="21286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rot="2718756">
            <a:off x="5292563" y="23441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rot="2718756">
            <a:off x="5291387" y="25596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rot="2718756">
            <a:off x="5290211" y="27752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Arc 89"/>
          <p:cNvSpPr/>
          <p:nvPr/>
        </p:nvSpPr>
        <p:spPr>
          <a:xfrm>
            <a:off x="4845111" y="1344438"/>
            <a:ext cx="228600" cy="228600"/>
          </a:xfrm>
          <a:prstGeom prst="arc">
            <a:avLst>
              <a:gd name="adj1" fmla="val 20550250"/>
              <a:gd name="adj2" fmla="val 1296148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1" name="Arc 90"/>
          <p:cNvSpPr/>
          <p:nvPr/>
        </p:nvSpPr>
        <p:spPr>
          <a:xfrm>
            <a:off x="5078997" y="1295400"/>
            <a:ext cx="228600" cy="228600"/>
          </a:xfrm>
          <a:prstGeom prst="arc">
            <a:avLst>
              <a:gd name="adj1" fmla="val 842182"/>
              <a:gd name="adj2" fmla="val 1091946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Oval 91"/>
          <p:cNvSpPr/>
          <p:nvPr/>
        </p:nvSpPr>
        <p:spPr>
          <a:xfrm rot="2718756">
            <a:off x="4387189" y="13700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rot="2718756">
            <a:off x="4386013" y="15855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rot="2718756">
            <a:off x="4384837" y="18010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rot="2718756">
            <a:off x="4383661" y="20166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rot="2718756">
            <a:off x="4382485" y="223212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rot="2718756">
            <a:off x="4381309" y="244765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rot="2718756">
            <a:off x="4380133" y="266317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rot="2718756">
            <a:off x="4378957" y="287869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rot="2718756">
            <a:off x="4612643" y="137003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rot="2718756">
            <a:off x="4611467" y="158556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rot="2718756">
            <a:off x="4610291" y="180108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rot="2718756">
            <a:off x="4609115" y="201660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rot="2718756">
            <a:off x="4607939" y="223213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rot="2718756">
            <a:off x="4606763" y="244765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rot="2718756">
            <a:off x="4605587" y="266317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rot="2718756">
            <a:off x="4604411" y="28786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rot="2718756">
            <a:off x="4158589" y="137799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rot="2718756">
            <a:off x="4157413" y="159352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rot="2718756">
            <a:off x="4156237" y="18090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rot="2718756">
            <a:off x="4155061" y="20245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rot="2718756">
            <a:off x="4153885" y="22400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rot="2718756">
            <a:off x="4152709" y="24556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rot="2718756">
            <a:off x="4151533" y="26711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rot="2718756">
            <a:off x="4150357" y="28866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rot="2718756">
            <a:off x="5524691" y="16566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rot="2718756">
            <a:off x="5523515" y="18721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rot="2718756">
            <a:off x="5522339" y="20876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rot="2718756">
            <a:off x="5521163" y="23032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rot="2718756">
            <a:off x="5519987" y="25187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rot="2718756">
            <a:off x="5518811" y="27342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rot="2718756">
            <a:off x="5753291" y="159409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rot="2718756">
            <a:off x="5752115" y="18096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rot="2718756">
            <a:off x="5750939" y="20251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rot="2718756">
            <a:off x="5749763" y="22406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rot="2718756">
            <a:off x="5748587" y="24561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rot="2718756">
            <a:off x="5747411" y="26717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rot="2718756">
            <a:off x="5980715" y="173341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rot="2718756">
            <a:off x="5979539" y="194893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rot="2718756">
            <a:off x="5978363" y="216446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rot="2718756">
            <a:off x="5977187" y="237998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rot="2718756">
            <a:off x="5976011" y="259550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rot="2718756">
            <a:off x="3243013" y="149002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rot="2718756">
            <a:off x="3241837" y="170554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rot="2718756">
            <a:off x="3240661" y="19210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rot="2718756">
            <a:off x="3239485" y="21365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rot="2718756">
            <a:off x="3238309" y="23521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rot="2718756">
            <a:off x="3237133" y="25676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rot="2718756">
            <a:off x="3235957" y="27831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rot="2718756">
            <a:off x="3013237" y="163503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rot="2718756">
            <a:off x="3012061" y="185056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rot="2718756">
            <a:off x="3010885" y="206608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rot="2718756">
            <a:off x="3009709" y="228160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p:cNvSpPr/>
          <p:nvPr/>
        </p:nvSpPr>
        <p:spPr>
          <a:xfrm rot="2718756">
            <a:off x="3008533" y="24971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p:cNvSpPr/>
          <p:nvPr/>
        </p:nvSpPr>
        <p:spPr>
          <a:xfrm rot="2718756">
            <a:off x="3007357" y="27126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rot="2718756">
            <a:off x="2784637" y="1580445"/>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rot="2718756">
            <a:off x="2783461" y="179596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rot="2718756">
            <a:off x="2782285" y="201149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rot="2718756">
            <a:off x="2781109" y="22270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rot="2718756">
            <a:off x="2779933" y="24425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rot="2718756">
            <a:off x="2778757" y="26580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rot="2718756">
            <a:off x="2554861" y="1692472"/>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rot="2718756">
            <a:off x="2553685" y="190799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rot="2718756">
            <a:off x="2552509" y="212351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rot="2718756">
            <a:off x="2551333" y="233904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p:cNvSpPr/>
          <p:nvPr/>
        </p:nvSpPr>
        <p:spPr>
          <a:xfrm rot="2718756">
            <a:off x="2550157" y="255456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p:cNvSpPr/>
          <p:nvPr/>
        </p:nvSpPr>
        <p:spPr>
          <a:xfrm rot="2718756">
            <a:off x="2323909" y="199841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p:cNvSpPr/>
          <p:nvPr/>
        </p:nvSpPr>
        <p:spPr>
          <a:xfrm rot="2718756">
            <a:off x="2322733" y="2213936"/>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p:cNvSpPr/>
          <p:nvPr/>
        </p:nvSpPr>
        <p:spPr>
          <a:xfrm rot="2718756">
            <a:off x="2321557" y="2429459"/>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p:cNvSpPr/>
          <p:nvPr/>
        </p:nvSpPr>
        <p:spPr>
          <a:xfrm rot="2718756">
            <a:off x="6208139" y="1823834"/>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p:cNvSpPr/>
          <p:nvPr/>
        </p:nvSpPr>
        <p:spPr>
          <a:xfrm rot="2718756">
            <a:off x="6206963" y="2039357"/>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p:cNvSpPr/>
          <p:nvPr/>
        </p:nvSpPr>
        <p:spPr>
          <a:xfrm rot="2718756">
            <a:off x="6205787" y="2254880"/>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p:cNvSpPr/>
          <p:nvPr/>
        </p:nvSpPr>
        <p:spPr>
          <a:xfrm rot="2718756">
            <a:off x="6204611" y="2470403"/>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rot="2718756">
            <a:off x="6434387" y="2039928"/>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p:cNvSpPr/>
          <p:nvPr/>
        </p:nvSpPr>
        <p:spPr>
          <a:xfrm rot="2718756">
            <a:off x="6433211" y="2255451"/>
            <a:ext cx="228600" cy="2286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Arc 165"/>
          <p:cNvSpPr/>
          <p:nvPr/>
        </p:nvSpPr>
        <p:spPr>
          <a:xfrm>
            <a:off x="2995610" y="1412085"/>
            <a:ext cx="228600" cy="228600"/>
          </a:xfrm>
          <a:prstGeom prst="arc">
            <a:avLst>
              <a:gd name="adj1" fmla="val 20949585"/>
              <a:gd name="adj2" fmla="val 992358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7" name="Arc 166"/>
          <p:cNvSpPr/>
          <p:nvPr/>
        </p:nvSpPr>
        <p:spPr>
          <a:xfrm rot="18347587">
            <a:off x="2313162" y="1748832"/>
            <a:ext cx="228600" cy="228600"/>
          </a:xfrm>
          <a:prstGeom prst="arc">
            <a:avLst>
              <a:gd name="adj1" fmla="val 419494"/>
              <a:gd name="adj2" fmla="val 1262335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Arc 167"/>
          <p:cNvSpPr/>
          <p:nvPr/>
        </p:nvSpPr>
        <p:spPr>
          <a:xfrm>
            <a:off x="5536197" y="1429692"/>
            <a:ext cx="228600" cy="228600"/>
          </a:xfrm>
          <a:prstGeom prst="arc">
            <a:avLst>
              <a:gd name="adj1" fmla="val 21428269"/>
              <a:gd name="adj2" fmla="val 12349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Arc 168"/>
          <p:cNvSpPr/>
          <p:nvPr/>
        </p:nvSpPr>
        <p:spPr>
          <a:xfrm>
            <a:off x="5979816" y="1493070"/>
            <a:ext cx="228600" cy="228600"/>
          </a:xfrm>
          <a:prstGeom prst="arc">
            <a:avLst>
              <a:gd name="adj1" fmla="val 2483904"/>
              <a:gd name="adj2" fmla="val 1052509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0" name="Arc 169"/>
          <p:cNvSpPr/>
          <p:nvPr/>
        </p:nvSpPr>
        <p:spPr>
          <a:xfrm>
            <a:off x="6207657" y="1600200"/>
            <a:ext cx="228600" cy="228600"/>
          </a:xfrm>
          <a:prstGeom prst="arc">
            <a:avLst>
              <a:gd name="adj1" fmla="val 3359562"/>
              <a:gd name="adj2" fmla="val 10981087"/>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1" name="Arc 170"/>
          <p:cNvSpPr/>
          <p:nvPr/>
        </p:nvSpPr>
        <p:spPr>
          <a:xfrm>
            <a:off x="6437016" y="1806165"/>
            <a:ext cx="228600" cy="228600"/>
          </a:xfrm>
          <a:prstGeom prst="arc">
            <a:avLst>
              <a:gd name="adj1" fmla="val 3547973"/>
              <a:gd name="adj2" fmla="val 1267195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2" name="Arc 171"/>
          <p:cNvSpPr/>
          <p:nvPr/>
        </p:nvSpPr>
        <p:spPr>
          <a:xfrm rot="7710189">
            <a:off x="6430693" y="2484707"/>
            <a:ext cx="228600" cy="228600"/>
          </a:xfrm>
          <a:prstGeom prst="arc">
            <a:avLst>
              <a:gd name="adj1" fmla="val 1946324"/>
              <a:gd name="adj2" fmla="val 103166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3" name="Arc 172"/>
          <p:cNvSpPr/>
          <p:nvPr/>
        </p:nvSpPr>
        <p:spPr>
          <a:xfrm rot="16008061">
            <a:off x="2081708" y="1997214"/>
            <a:ext cx="228600" cy="228600"/>
          </a:xfrm>
          <a:prstGeom prst="arc">
            <a:avLst>
              <a:gd name="adj1" fmla="val 1252130"/>
              <a:gd name="adj2" fmla="val 12844919"/>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4" name="Arc 173"/>
          <p:cNvSpPr/>
          <p:nvPr/>
        </p:nvSpPr>
        <p:spPr>
          <a:xfrm rot="16200000">
            <a:off x="2085321" y="2227909"/>
            <a:ext cx="228600" cy="228600"/>
          </a:xfrm>
          <a:prstGeom prst="arc">
            <a:avLst>
              <a:gd name="adj1" fmla="val 19971897"/>
              <a:gd name="adj2" fmla="val 10371966"/>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1" name="TextBox 190"/>
          <p:cNvSpPr txBox="1"/>
          <p:nvPr/>
        </p:nvSpPr>
        <p:spPr>
          <a:xfrm>
            <a:off x="-27489" y="18960"/>
            <a:ext cx="9171490" cy="830997"/>
          </a:xfrm>
          <a:prstGeom prst="rect">
            <a:avLst/>
          </a:prstGeom>
          <a:noFill/>
        </p:spPr>
        <p:txBody>
          <a:bodyPr wrap="square" rtlCol="0">
            <a:spAutoFit/>
          </a:bodyPr>
          <a:lstStyle/>
          <a:p>
            <a:pPr algn="ctr"/>
            <a:r>
              <a:rPr lang="en-US" sz="2400" b="1" dirty="0" smtClean="0">
                <a:latin typeface="Helvetica"/>
                <a:cs typeface="Helvetica"/>
              </a:rPr>
              <a:t>Gro mediates repression via interaction with DNA-bound repressor</a:t>
            </a:r>
            <a:endParaRPr lang="en-US" sz="2400" b="1" i="1" dirty="0">
              <a:latin typeface="Helvetica"/>
              <a:cs typeface="Helvetica"/>
            </a:endParaRPr>
          </a:p>
        </p:txBody>
      </p:sp>
      <p:grpSp>
        <p:nvGrpSpPr>
          <p:cNvPr id="198" name="Group 197"/>
          <p:cNvGrpSpPr/>
          <p:nvPr/>
        </p:nvGrpSpPr>
        <p:grpSpPr>
          <a:xfrm>
            <a:off x="1295400" y="5410200"/>
            <a:ext cx="6463352" cy="716280"/>
            <a:chOff x="1295400" y="5410200"/>
            <a:chExt cx="6463352" cy="716280"/>
          </a:xfrm>
        </p:grpSpPr>
        <p:cxnSp>
          <p:nvCxnSpPr>
            <p:cNvPr id="199" name="Straight Connector 198"/>
            <p:cNvCxnSpPr/>
            <p:nvPr/>
          </p:nvCxnSpPr>
          <p:spPr>
            <a:xfrm>
              <a:off x="1295400" y="6019800"/>
              <a:ext cx="6400800" cy="1588"/>
            </a:xfrm>
            <a:prstGeom prst="line">
              <a:avLst/>
            </a:prstGeom>
          </p:spPr>
          <p:style>
            <a:lnRef idx="3">
              <a:schemeClr val="dk1"/>
            </a:lnRef>
            <a:fillRef idx="0">
              <a:schemeClr val="dk1"/>
            </a:fillRef>
            <a:effectRef idx="2">
              <a:schemeClr val="dk1"/>
            </a:effectRef>
            <a:fontRef idx="minor">
              <a:schemeClr val="tx1"/>
            </a:fontRef>
          </p:style>
        </p:cxnSp>
        <p:cxnSp>
          <p:nvCxnSpPr>
            <p:cNvPr id="200" name="Straight Connector 199"/>
            <p:cNvCxnSpPr/>
            <p:nvPr/>
          </p:nvCxnSpPr>
          <p:spPr>
            <a:xfrm rot="5400000">
              <a:off x="6566848" y="5715000"/>
              <a:ext cx="609600" cy="1588"/>
            </a:xfrm>
            <a:prstGeom prst="line">
              <a:avLst/>
            </a:prstGeom>
          </p:spPr>
          <p:style>
            <a:lnRef idx="3">
              <a:schemeClr val="dk1"/>
            </a:lnRef>
            <a:fillRef idx="0">
              <a:schemeClr val="dk1"/>
            </a:fillRef>
            <a:effectRef idx="2">
              <a:schemeClr val="dk1"/>
            </a:effectRef>
            <a:fontRef idx="minor">
              <a:schemeClr val="tx1"/>
            </a:fontRef>
          </p:style>
        </p:cxnSp>
        <p:cxnSp>
          <p:nvCxnSpPr>
            <p:cNvPr id="201" name="Straight Arrow Connector 200"/>
            <p:cNvCxnSpPr/>
            <p:nvPr/>
          </p:nvCxnSpPr>
          <p:spPr>
            <a:xfrm>
              <a:off x="6844352" y="5410200"/>
              <a:ext cx="9144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202" name="Rectangle 201"/>
            <p:cNvSpPr/>
            <p:nvPr/>
          </p:nvSpPr>
          <p:spPr>
            <a:xfrm>
              <a:off x="5105400" y="5943600"/>
              <a:ext cx="990600" cy="182880"/>
            </a:xfrm>
            <a:prstGeom prst="rect">
              <a:avLst/>
            </a:prstGeom>
            <a:solidFill>
              <a:srgbClr val="BC98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a:off x="2209800" y="5943600"/>
              <a:ext cx="990600" cy="182880"/>
            </a:xfrm>
            <a:prstGeom prst="rect">
              <a:avLst/>
            </a:prstGeom>
            <a:solidFill>
              <a:srgbClr val="FFFF00"/>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4" name="Oval 203"/>
          <p:cNvSpPr/>
          <p:nvPr/>
        </p:nvSpPr>
        <p:spPr>
          <a:xfrm>
            <a:off x="5029200" y="5321300"/>
            <a:ext cx="1066800" cy="685800"/>
          </a:xfrm>
          <a:prstGeom prst="ellipse">
            <a:avLst/>
          </a:prstGeom>
          <a:solidFill>
            <a:srgbClr val="2E4D07"/>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grpSp>
        <p:nvGrpSpPr>
          <p:cNvPr id="205" name="Group 204"/>
          <p:cNvGrpSpPr/>
          <p:nvPr/>
        </p:nvGrpSpPr>
        <p:grpSpPr>
          <a:xfrm>
            <a:off x="1581558" y="4352119"/>
            <a:ext cx="5705948" cy="1233985"/>
            <a:chOff x="1761652" y="4328615"/>
            <a:chExt cx="5705948" cy="1233985"/>
          </a:xfrm>
        </p:grpSpPr>
        <p:grpSp>
          <p:nvGrpSpPr>
            <p:cNvPr id="206" name="Group 205"/>
            <p:cNvGrpSpPr/>
            <p:nvPr/>
          </p:nvGrpSpPr>
          <p:grpSpPr>
            <a:xfrm>
              <a:off x="1761652" y="4328615"/>
              <a:ext cx="5705948" cy="1233985"/>
              <a:chOff x="1761652" y="4328615"/>
              <a:chExt cx="5705948" cy="1233985"/>
            </a:xfrm>
          </p:grpSpPr>
          <p:grpSp>
            <p:nvGrpSpPr>
              <p:cNvPr id="208" name="Group 207"/>
              <p:cNvGrpSpPr/>
              <p:nvPr/>
            </p:nvGrpSpPr>
            <p:grpSpPr>
              <a:xfrm>
                <a:off x="7086600" y="5181600"/>
                <a:ext cx="381000" cy="381000"/>
                <a:chOff x="3657600" y="2514600"/>
                <a:chExt cx="381000" cy="381000"/>
              </a:xfrm>
            </p:grpSpPr>
            <p:cxnSp>
              <p:nvCxnSpPr>
                <p:cNvPr id="211" name="Straight Connector 210"/>
                <p:cNvCxnSpPr/>
                <p:nvPr/>
              </p:nvCxnSpPr>
              <p:spPr>
                <a:xfrm rot="16200000" flipH="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cxnSp>
              <p:nvCxnSpPr>
                <p:cNvPr id="212" name="Straight Connector 211"/>
                <p:cNvCxnSpPr/>
                <p:nvPr/>
              </p:nvCxnSpPr>
              <p:spPr>
                <a:xfrm rot="5400000" flipH="1" flipV="1">
                  <a:off x="3657600" y="2514600"/>
                  <a:ext cx="381000" cy="381000"/>
                </a:xfrm>
                <a:prstGeom prst="line">
                  <a:avLst/>
                </a:prstGeom>
                <a:ln>
                  <a:solidFill>
                    <a:srgbClr val="800000"/>
                  </a:solidFill>
                </a:ln>
              </p:spPr>
              <p:style>
                <a:lnRef idx="3">
                  <a:schemeClr val="accent2"/>
                </a:lnRef>
                <a:fillRef idx="0">
                  <a:schemeClr val="accent2"/>
                </a:fillRef>
                <a:effectRef idx="2">
                  <a:schemeClr val="accent2"/>
                </a:effectRef>
                <a:fontRef idx="minor">
                  <a:schemeClr val="tx1"/>
                </a:fontRef>
              </p:style>
            </p:cxnSp>
          </p:grpSp>
          <p:sp>
            <p:nvSpPr>
              <p:cNvPr id="209" name="Freeform 208"/>
              <p:cNvSpPr/>
              <p:nvPr/>
            </p:nvSpPr>
            <p:spPr>
              <a:xfrm>
                <a:off x="2634018" y="4328615"/>
                <a:ext cx="4176215" cy="816591"/>
              </a:xfrm>
              <a:custGeom>
                <a:avLst/>
                <a:gdLst>
                  <a:gd name="connsiteX0" fmla="*/ 0 w 4176215"/>
                  <a:gd name="connsiteY0" fmla="*/ 584579 h 816591"/>
                  <a:gd name="connsiteX1" fmla="*/ 2320119 w 4176215"/>
                  <a:gd name="connsiteY1" fmla="*/ 38669 h 816591"/>
                  <a:gd name="connsiteX2" fmla="*/ 4176215 w 4176215"/>
                  <a:gd name="connsiteY2" fmla="*/ 816591 h 816591"/>
                </a:gdLst>
                <a:ahLst/>
                <a:cxnLst>
                  <a:cxn ang="0">
                    <a:pos x="connsiteX0" y="connsiteY0"/>
                  </a:cxn>
                  <a:cxn ang="0">
                    <a:pos x="connsiteX1" y="connsiteY1"/>
                  </a:cxn>
                  <a:cxn ang="0">
                    <a:pos x="connsiteX2" y="connsiteY2"/>
                  </a:cxn>
                </a:cxnLst>
                <a:rect l="l" t="t" r="r" b="b"/>
                <a:pathLst>
                  <a:path w="4176215" h="816591">
                    <a:moveTo>
                      <a:pt x="0" y="584579"/>
                    </a:moveTo>
                    <a:cubicBezTo>
                      <a:pt x="812041" y="292289"/>
                      <a:pt x="1624083" y="0"/>
                      <a:pt x="2320119" y="38669"/>
                    </a:cubicBezTo>
                    <a:cubicBezTo>
                      <a:pt x="3016155" y="77338"/>
                      <a:pt x="3596185" y="446964"/>
                      <a:pt x="4176215" y="816591"/>
                    </a:cubicBezTo>
                  </a:path>
                </a:pathLst>
              </a:custGeom>
              <a:ln>
                <a:solidFill>
                  <a:srgbClr val="80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210" name="Oval 209"/>
              <p:cNvSpPr/>
              <p:nvPr/>
            </p:nvSpPr>
            <p:spPr>
              <a:xfrm>
                <a:off x="1761652" y="4842933"/>
                <a:ext cx="1066800" cy="685800"/>
              </a:xfrm>
              <a:prstGeom prst="ellipse">
                <a:avLst/>
              </a:prstGeom>
              <a:solidFill>
                <a:srgbClr val="800000"/>
              </a:solidFill>
              <a:ln>
                <a:solidFill>
                  <a:srgbClr val="800000"/>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bg1"/>
                    </a:solidFill>
                  </a:rPr>
                  <a:t>Gro</a:t>
                </a:r>
                <a:endParaRPr lang="en-US" b="1" dirty="0">
                  <a:solidFill>
                    <a:schemeClr val="bg1"/>
                  </a:solidFill>
                </a:endParaRPr>
              </a:p>
            </p:txBody>
          </p:sp>
        </p:grpSp>
        <p:cxnSp>
          <p:nvCxnSpPr>
            <p:cNvPr id="207" name="Straight Connector 206"/>
            <p:cNvCxnSpPr/>
            <p:nvPr/>
          </p:nvCxnSpPr>
          <p:spPr>
            <a:xfrm rot="5400000" flipH="1" flipV="1">
              <a:off x="6629400" y="5029200"/>
              <a:ext cx="381000" cy="228600"/>
            </a:xfrm>
            <a:prstGeom prst="line">
              <a:avLst/>
            </a:prstGeom>
            <a:ln>
              <a:solidFill>
                <a:srgbClr val="800000"/>
              </a:solidFill>
            </a:ln>
          </p:spPr>
          <p:style>
            <a:lnRef idx="3">
              <a:schemeClr val="dk1"/>
            </a:lnRef>
            <a:fillRef idx="0">
              <a:schemeClr val="dk1"/>
            </a:fillRef>
            <a:effectRef idx="2">
              <a:schemeClr val="dk1"/>
            </a:effectRef>
            <a:fontRef idx="minor">
              <a:schemeClr val="tx1"/>
            </a:fontRef>
          </p:style>
        </p:cxnSp>
      </p:grpSp>
      <p:sp>
        <p:nvSpPr>
          <p:cNvPr id="219" name="Oval 218"/>
          <p:cNvSpPr/>
          <p:nvPr/>
        </p:nvSpPr>
        <p:spPr>
          <a:xfrm>
            <a:off x="2133600" y="5359404"/>
            <a:ext cx="1066800" cy="685800"/>
          </a:xfrm>
          <a:prstGeom prst="ellipse">
            <a:avLst/>
          </a:prstGeom>
          <a:solidFill>
            <a:srgbClr val="660066"/>
          </a:solidFill>
          <a:ln>
            <a:no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FF"/>
                </a:solidFill>
              </a:rPr>
              <a:t>TF</a:t>
            </a:r>
            <a:endParaRPr lang="en-US" b="1" dirty="0">
              <a:solidFill>
                <a:srgbClr val="FFFFFF"/>
              </a:solidFill>
            </a:endParaRPr>
          </a:p>
        </p:txBody>
      </p:sp>
      <p:sp>
        <p:nvSpPr>
          <p:cNvPr id="2" name="Slide Number Placeholder 1"/>
          <p:cNvSpPr>
            <a:spLocks noGrp="1"/>
          </p:cNvSpPr>
          <p:nvPr>
            <p:ph type="sldNum" sz="quarter" idx="12"/>
          </p:nvPr>
        </p:nvSpPr>
        <p:spPr/>
        <p:txBody>
          <a:bodyPr/>
          <a:lstStyle/>
          <a:p>
            <a:fld id="{818D74A5-6B21-7D43-AA42-06463E0BF38B}" type="slidenum">
              <a:rPr lang="en-US" smtClean="0"/>
              <a:t>5</a:t>
            </a:fld>
            <a:endParaRPr lang="en-US"/>
          </a:p>
        </p:txBody>
      </p:sp>
    </p:spTree>
    <p:extLst>
      <p:ext uri="{BB962C8B-B14F-4D97-AF65-F5344CB8AC3E}">
        <p14:creationId xmlns:p14="http://schemas.microsoft.com/office/powerpoint/2010/main" val="25793362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Groucho is required by many different DNA-bound repressors</a:t>
            </a:r>
            <a:endParaRPr lang="en-US" sz="3200" dirty="0"/>
          </a:p>
        </p:txBody>
      </p:sp>
      <p:pic>
        <p:nvPicPr>
          <p:cNvPr id="4" name="Picture 3" descr="Gro roles.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27" y="1413256"/>
            <a:ext cx="9090473" cy="4574187"/>
          </a:xfrm>
          <a:prstGeom prst="rect">
            <a:avLst/>
          </a:prstGeom>
        </p:spPr>
      </p:pic>
      <p:sp>
        <p:nvSpPr>
          <p:cNvPr id="5" name="TextBox 4"/>
          <p:cNvSpPr txBox="1"/>
          <p:nvPr/>
        </p:nvSpPr>
        <p:spPr>
          <a:xfrm>
            <a:off x="191176" y="6335713"/>
            <a:ext cx="2694743" cy="307777"/>
          </a:xfrm>
          <a:prstGeom prst="rect">
            <a:avLst/>
          </a:prstGeom>
          <a:noFill/>
        </p:spPr>
        <p:txBody>
          <a:bodyPr wrap="none" rtlCol="0">
            <a:spAutoFit/>
          </a:bodyPr>
          <a:lstStyle/>
          <a:p>
            <a:r>
              <a:rPr lang="en-US" sz="1400" i="1" dirty="0" smtClean="0"/>
              <a:t>image courtesy </a:t>
            </a:r>
            <a:r>
              <a:rPr lang="en-US" sz="1400" i="1" dirty="0" err="1" smtClean="0"/>
              <a:t>Wiam</a:t>
            </a:r>
            <a:r>
              <a:rPr lang="en-US" sz="1400" i="1" dirty="0" smtClean="0"/>
              <a:t> </a:t>
            </a:r>
            <a:r>
              <a:rPr lang="en-US" sz="1400" i="1" dirty="0" err="1" smtClean="0"/>
              <a:t>Turki-Judeh</a:t>
            </a:r>
            <a:endParaRPr lang="en-US" sz="1400" i="1" dirty="0"/>
          </a:p>
        </p:txBody>
      </p:sp>
      <p:sp>
        <p:nvSpPr>
          <p:cNvPr id="3" name="Slide Number Placeholder 2"/>
          <p:cNvSpPr>
            <a:spLocks noGrp="1"/>
          </p:cNvSpPr>
          <p:nvPr>
            <p:ph type="sldNum" sz="quarter" idx="12"/>
          </p:nvPr>
        </p:nvSpPr>
        <p:spPr/>
        <p:txBody>
          <a:bodyPr/>
          <a:lstStyle/>
          <a:p>
            <a:fld id="{818D74A5-6B21-7D43-AA42-06463E0BF38B}" type="slidenum">
              <a:rPr lang="en-US" smtClean="0"/>
              <a:t>6</a:t>
            </a:fld>
            <a:endParaRPr lang="en-US"/>
          </a:p>
        </p:txBody>
      </p:sp>
    </p:spTree>
    <p:extLst>
      <p:ext uri="{BB962C8B-B14F-4D97-AF65-F5344CB8AC3E}">
        <p14:creationId xmlns:p14="http://schemas.microsoft.com/office/powerpoint/2010/main" val="27286892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There is evidence for multiple mechanisms of </a:t>
            </a:r>
            <a:r>
              <a:rPr lang="en-US" sz="3200" dirty="0" err="1" smtClean="0"/>
              <a:t>Gro</a:t>
            </a:r>
            <a:r>
              <a:rPr lang="en-US" sz="3200" dirty="0" smtClean="0"/>
              <a:t> mediated repression</a:t>
            </a:r>
            <a:endParaRPr lang="en-US" sz="3200" dirty="0"/>
          </a:p>
        </p:txBody>
      </p:sp>
      <p:pic>
        <p:nvPicPr>
          <p:cNvPr id="4" name="Picture 3" descr="mechanism.tiff"/>
          <p:cNvPicPr>
            <a:picLocks noChangeAspect="1"/>
          </p:cNvPicPr>
          <p:nvPr/>
        </p:nvPicPr>
        <p:blipFill rotWithShape="1">
          <a:blip r:embed="rId3">
            <a:extLst>
              <a:ext uri="{28A0092B-C50C-407E-A947-70E740481C1C}">
                <a14:useLocalDpi xmlns:a14="http://schemas.microsoft.com/office/drawing/2010/main" val="0"/>
              </a:ext>
            </a:extLst>
          </a:blip>
          <a:srcRect l="4027" t="5660" r="5000"/>
          <a:stretch/>
        </p:blipFill>
        <p:spPr>
          <a:xfrm>
            <a:off x="1310918" y="1620443"/>
            <a:ext cx="5547794" cy="3989330"/>
          </a:xfrm>
          <a:prstGeom prst="rect">
            <a:avLst/>
          </a:prstGeom>
        </p:spPr>
      </p:pic>
      <p:sp>
        <p:nvSpPr>
          <p:cNvPr id="5" name="TextBox 4"/>
          <p:cNvSpPr txBox="1"/>
          <p:nvPr/>
        </p:nvSpPr>
        <p:spPr>
          <a:xfrm>
            <a:off x="1474119" y="6048573"/>
            <a:ext cx="2079178" cy="307777"/>
          </a:xfrm>
          <a:prstGeom prst="rect">
            <a:avLst/>
          </a:prstGeom>
          <a:noFill/>
        </p:spPr>
        <p:txBody>
          <a:bodyPr wrap="none" rtlCol="0">
            <a:spAutoFit/>
          </a:bodyPr>
          <a:lstStyle/>
          <a:p>
            <a:r>
              <a:rPr lang="en-US" sz="1400" i="1" dirty="0" err="1" smtClean="0">
                <a:latin typeface="Helvetica"/>
                <a:cs typeface="Helvetica"/>
              </a:rPr>
              <a:t>Seikya</a:t>
            </a:r>
            <a:r>
              <a:rPr lang="en-US" sz="1400" i="1" dirty="0" smtClean="0">
                <a:latin typeface="Helvetica"/>
                <a:cs typeface="Helvetica"/>
              </a:rPr>
              <a:t> and </a:t>
            </a:r>
            <a:r>
              <a:rPr lang="en-US" sz="1400" i="1" dirty="0" err="1" smtClean="0">
                <a:latin typeface="Helvetica"/>
                <a:cs typeface="Helvetica"/>
              </a:rPr>
              <a:t>Zaret</a:t>
            </a:r>
            <a:r>
              <a:rPr lang="en-US" sz="1400" i="1" dirty="0" smtClean="0">
                <a:latin typeface="Helvetica"/>
                <a:cs typeface="Helvetica"/>
              </a:rPr>
              <a:t>, 2007</a:t>
            </a:r>
          </a:p>
        </p:txBody>
      </p:sp>
      <p:sp>
        <p:nvSpPr>
          <p:cNvPr id="6" name="Rectangle 5"/>
          <p:cNvSpPr/>
          <p:nvPr/>
        </p:nvSpPr>
        <p:spPr>
          <a:xfrm>
            <a:off x="4234420" y="1482667"/>
            <a:ext cx="3774030" cy="201385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378003" y="3380856"/>
            <a:ext cx="3774030" cy="242683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3553297" y="6047084"/>
            <a:ext cx="2338664" cy="307777"/>
          </a:xfrm>
          <a:prstGeom prst="rect">
            <a:avLst/>
          </a:prstGeom>
          <a:noFill/>
        </p:spPr>
        <p:txBody>
          <a:bodyPr wrap="none" rtlCol="0">
            <a:spAutoFit/>
          </a:bodyPr>
          <a:lstStyle/>
          <a:p>
            <a:r>
              <a:rPr lang="en-US" sz="1400" i="1" dirty="0" smtClean="0">
                <a:latin typeface="Helvetica"/>
                <a:cs typeface="Helvetica"/>
              </a:rPr>
              <a:t>Zhang and Emmons, 2002</a:t>
            </a:r>
          </a:p>
        </p:txBody>
      </p:sp>
      <p:sp>
        <p:nvSpPr>
          <p:cNvPr id="10" name="TextBox 9"/>
          <p:cNvSpPr txBox="1"/>
          <p:nvPr/>
        </p:nvSpPr>
        <p:spPr>
          <a:xfrm>
            <a:off x="5891961" y="6048573"/>
            <a:ext cx="1380581" cy="307777"/>
          </a:xfrm>
          <a:prstGeom prst="rect">
            <a:avLst/>
          </a:prstGeom>
          <a:noFill/>
        </p:spPr>
        <p:txBody>
          <a:bodyPr wrap="none" rtlCol="0">
            <a:spAutoFit/>
          </a:bodyPr>
          <a:lstStyle/>
          <a:p>
            <a:r>
              <a:rPr lang="en-US" sz="1400" i="1" dirty="0" err="1" smtClean="0">
                <a:latin typeface="Helvetica"/>
                <a:cs typeface="Helvetica"/>
              </a:rPr>
              <a:t>Cai</a:t>
            </a:r>
            <a:r>
              <a:rPr lang="en-US" sz="1400" i="1" dirty="0" smtClean="0">
                <a:latin typeface="Helvetica"/>
                <a:cs typeface="Helvetica"/>
              </a:rPr>
              <a:t> et al, 2003</a:t>
            </a:r>
          </a:p>
        </p:txBody>
      </p:sp>
      <p:sp>
        <p:nvSpPr>
          <p:cNvPr id="8" name="Slide Number Placeholder 7"/>
          <p:cNvSpPr>
            <a:spLocks noGrp="1"/>
          </p:cNvSpPr>
          <p:nvPr>
            <p:ph type="sldNum" sz="quarter" idx="12"/>
          </p:nvPr>
        </p:nvSpPr>
        <p:spPr/>
        <p:txBody>
          <a:bodyPr/>
          <a:lstStyle/>
          <a:p>
            <a:fld id="{818D74A5-6B21-7D43-AA42-06463E0BF38B}" type="slidenum">
              <a:rPr lang="en-US" smtClean="0"/>
              <a:t>7</a:t>
            </a:fld>
            <a:endParaRPr lang="en-US"/>
          </a:p>
        </p:txBody>
      </p:sp>
      <p:sp>
        <p:nvSpPr>
          <p:cNvPr id="11" name="TextBox 10"/>
          <p:cNvSpPr txBox="1"/>
          <p:nvPr/>
        </p:nvSpPr>
        <p:spPr>
          <a:xfrm>
            <a:off x="1474119" y="6354861"/>
            <a:ext cx="3271729" cy="338554"/>
          </a:xfrm>
          <a:prstGeom prst="rect">
            <a:avLst/>
          </a:prstGeom>
          <a:noFill/>
        </p:spPr>
        <p:txBody>
          <a:bodyPr wrap="none" rtlCol="0">
            <a:spAutoFit/>
          </a:bodyPr>
          <a:lstStyle/>
          <a:p>
            <a:r>
              <a:rPr lang="en-US" sz="1600" i="1" dirty="0" smtClean="0"/>
              <a:t>Figures </a:t>
            </a:r>
            <a:r>
              <a:rPr lang="en-US" sz="1600" i="1" dirty="0" err="1" smtClean="0"/>
              <a:t>Turki-Judeh</a:t>
            </a:r>
            <a:r>
              <a:rPr lang="en-US" sz="1600" i="1" dirty="0" smtClean="0"/>
              <a:t> and </a:t>
            </a:r>
            <a:r>
              <a:rPr lang="en-US" sz="1600" i="1" dirty="0" err="1" smtClean="0"/>
              <a:t>Courey</a:t>
            </a:r>
            <a:r>
              <a:rPr lang="en-US" sz="1600" i="1" dirty="0" smtClean="0"/>
              <a:t>, 2012</a:t>
            </a:r>
            <a:endParaRPr lang="en-US" sz="1600" i="1" dirty="0"/>
          </a:p>
        </p:txBody>
      </p:sp>
    </p:spTree>
    <p:extLst>
      <p:ext uri="{BB962C8B-B14F-4D97-AF65-F5344CB8AC3E}">
        <p14:creationId xmlns:p14="http://schemas.microsoft.com/office/powerpoint/2010/main" val="2771597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2-26 at 8.30.1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92" y="4756478"/>
            <a:ext cx="3558419" cy="1845881"/>
          </a:xfrm>
          <a:prstGeom prst="rect">
            <a:avLst/>
          </a:prstGeom>
        </p:spPr>
      </p:pic>
      <p:sp>
        <p:nvSpPr>
          <p:cNvPr id="2" name="Title 1"/>
          <p:cNvSpPr>
            <a:spLocks noGrp="1"/>
          </p:cNvSpPr>
          <p:nvPr>
            <p:ph type="title"/>
          </p:nvPr>
        </p:nvSpPr>
        <p:spPr/>
        <p:txBody>
          <a:bodyPr>
            <a:normAutofit/>
          </a:bodyPr>
          <a:lstStyle/>
          <a:p>
            <a:r>
              <a:rPr lang="en-US" sz="3200" dirty="0" smtClean="0"/>
              <a:t>Groucho/TLE family proteins are highly conserved throughout metazoans</a:t>
            </a:r>
            <a:endParaRPr lang="en-US" sz="3200" dirty="0"/>
          </a:p>
        </p:txBody>
      </p:sp>
      <p:pic>
        <p:nvPicPr>
          <p:cNvPr id="7" name="Picture 6"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b="57781"/>
          <a:stretch/>
        </p:blipFill>
        <p:spPr>
          <a:xfrm>
            <a:off x="1228986" y="2287751"/>
            <a:ext cx="6003256" cy="1821606"/>
          </a:xfrm>
          <a:prstGeom prst="rect">
            <a:avLst/>
          </a:prstGeom>
        </p:spPr>
      </p:pic>
      <p:sp>
        <p:nvSpPr>
          <p:cNvPr id="14" name="Line Callout 2 (Border and Accent Bar) 13"/>
          <p:cNvSpPr/>
          <p:nvPr/>
        </p:nvSpPr>
        <p:spPr>
          <a:xfrm>
            <a:off x="6788699"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Repressor Interaction</a:t>
            </a:r>
            <a:endParaRPr lang="en-US" dirty="0"/>
          </a:p>
        </p:txBody>
      </p:sp>
      <p:sp>
        <p:nvSpPr>
          <p:cNvPr id="17" name="Line Callout 2 (Border and Accent Bar) 16"/>
          <p:cNvSpPr/>
          <p:nvPr/>
        </p:nvSpPr>
        <p:spPr>
          <a:xfrm flipH="1">
            <a:off x="184092" y="1611237"/>
            <a:ext cx="1898101" cy="676514"/>
          </a:xfrm>
          <a:prstGeom prst="accentBorderCallout2">
            <a:avLst>
              <a:gd name="adj1" fmla="val 18750"/>
              <a:gd name="adj2" fmla="val -8333"/>
              <a:gd name="adj3" fmla="val 18750"/>
              <a:gd name="adj4" fmla="val -16667"/>
              <a:gd name="adj5" fmla="val 124610"/>
              <a:gd name="adj6" fmla="val -46667"/>
            </a:avLst>
          </a:prstGeom>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Oligomerization</a:t>
            </a:r>
            <a:endParaRPr lang="en-US" dirty="0"/>
          </a:p>
        </p:txBody>
      </p:sp>
      <p:sp>
        <p:nvSpPr>
          <p:cNvPr id="18" name="Rectangle 17"/>
          <p:cNvSpPr/>
          <p:nvPr/>
        </p:nvSpPr>
        <p:spPr>
          <a:xfrm>
            <a:off x="3318263" y="1611237"/>
            <a:ext cx="1556716" cy="676514"/>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t>Regulation</a:t>
            </a:r>
          </a:p>
          <a:p>
            <a:pPr algn="ctr"/>
            <a:r>
              <a:rPr lang="en-US" sz="1400" dirty="0" smtClean="0"/>
              <a:t>Protein interaction</a:t>
            </a:r>
            <a:endParaRPr lang="en-US" sz="1400" dirty="0"/>
          </a:p>
        </p:txBody>
      </p:sp>
      <p:pic>
        <p:nvPicPr>
          <p:cNvPr id="9" name="Picture 8" descr="Screen Shot 2013-05-29 at 1.25.38 AM.png"/>
          <p:cNvPicPr>
            <a:picLocks noChangeAspect="1"/>
          </p:cNvPicPr>
          <p:nvPr/>
        </p:nvPicPr>
        <p:blipFill rotWithShape="1">
          <a:blip r:embed="rId4">
            <a:extLst>
              <a:ext uri="{28A0092B-C50C-407E-A947-70E740481C1C}">
                <a14:useLocalDpi xmlns:a14="http://schemas.microsoft.com/office/drawing/2010/main" val="0"/>
              </a:ext>
            </a:extLst>
          </a:blip>
          <a:srcRect t="42051" r="55616" b="39489"/>
          <a:stretch/>
        </p:blipFill>
        <p:spPr>
          <a:xfrm>
            <a:off x="1228986" y="4281714"/>
            <a:ext cx="2664471" cy="796471"/>
          </a:xfrm>
          <a:prstGeom prst="rect">
            <a:avLst/>
          </a:prstGeom>
        </p:spPr>
      </p:pic>
      <p:pic>
        <p:nvPicPr>
          <p:cNvPr id="6" name="Picture 5" descr="Screen Shot 2015-03-02 at 7.14.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4979" y="4281714"/>
            <a:ext cx="2306579" cy="2343727"/>
          </a:xfrm>
          <a:prstGeom prst="rect">
            <a:avLst/>
          </a:prstGeom>
        </p:spPr>
      </p:pic>
      <p:sp>
        <p:nvSpPr>
          <p:cNvPr id="3" name="Slide Number Placeholder 2"/>
          <p:cNvSpPr>
            <a:spLocks noGrp="1"/>
          </p:cNvSpPr>
          <p:nvPr>
            <p:ph type="sldNum" sz="quarter" idx="12"/>
          </p:nvPr>
        </p:nvSpPr>
        <p:spPr/>
        <p:txBody>
          <a:bodyPr/>
          <a:lstStyle/>
          <a:p>
            <a:fld id="{818D74A5-6B21-7D43-AA42-06463E0BF38B}" type="slidenum">
              <a:rPr lang="en-US" smtClean="0"/>
              <a:t>8</a:t>
            </a:fld>
            <a:endParaRPr lang="en-US"/>
          </a:p>
        </p:txBody>
      </p:sp>
    </p:spTree>
    <p:extLst>
      <p:ext uri="{BB962C8B-B14F-4D97-AF65-F5344CB8AC3E}">
        <p14:creationId xmlns:p14="http://schemas.microsoft.com/office/powerpoint/2010/main" val="65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Macintosh HD:Users:wiamtj:Desktop:Figure of Results for Paper FInal alteration in orientation:Figure 1.tif"/>
          <p:cNvPicPr>
            <a:picLocks noChangeAspect="1"/>
          </p:cNvPicPr>
          <p:nvPr/>
        </p:nvPicPr>
        <p:blipFill rotWithShape="1">
          <a:blip r:embed="rId3" cstate="email">
            <a:extLst>
              <a:ext uri="{28A0092B-C50C-407E-A947-70E740481C1C}">
                <a14:useLocalDpi xmlns:a14="http://schemas.microsoft.com/office/drawing/2010/main"/>
              </a:ext>
            </a:extLst>
          </a:blip>
          <a:srcRect l="3488" r="17644" b="84190"/>
          <a:stretch/>
        </p:blipFill>
        <p:spPr bwMode="auto">
          <a:xfrm>
            <a:off x="762001" y="5045541"/>
            <a:ext cx="5791200" cy="1347561"/>
          </a:xfrm>
          <a:prstGeom prst="rect">
            <a:avLst/>
          </a:prstGeom>
          <a:noFill/>
          <a:ln>
            <a:noFill/>
          </a:ln>
        </p:spPr>
      </p:pic>
      <p:pic>
        <p:nvPicPr>
          <p:cNvPr id="6" name="Picture 5" descr="wiam_qrtpc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93800"/>
            <a:ext cx="8001000" cy="3889841"/>
          </a:xfrm>
          <a:prstGeom prst="rect">
            <a:avLst/>
          </a:prstGeom>
        </p:spPr>
      </p:pic>
      <p:sp>
        <p:nvSpPr>
          <p:cNvPr id="8" name="TextBox 7"/>
          <p:cNvSpPr txBox="1"/>
          <p:nvPr/>
        </p:nvSpPr>
        <p:spPr>
          <a:xfrm>
            <a:off x="6629400" y="5853211"/>
            <a:ext cx="2359528" cy="307777"/>
          </a:xfrm>
          <a:prstGeom prst="rect">
            <a:avLst/>
          </a:prstGeom>
          <a:noFill/>
        </p:spPr>
        <p:txBody>
          <a:bodyPr wrap="none" rtlCol="0">
            <a:spAutoFit/>
          </a:bodyPr>
          <a:lstStyle/>
          <a:p>
            <a:r>
              <a:rPr lang="en-US" sz="1400" dirty="0" err="1" smtClean="0"/>
              <a:t>Turki-Judeh</a:t>
            </a:r>
            <a:r>
              <a:rPr lang="en-US" sz="1400" dirty="0" smtClean="0"/>
              <a:t> and Courey, 2012</a:t>
            </a:r>
            <a:endParaRPr lang="en-US" sz="1400" dirty="0"/>
          </a:p>
        </p:txBody>
      </p:sp>
      <p:sp>
        <p:nvSpPr>
          <p:cNvPr id="2" name="Title 1"/>
          <p:cNvSpPr>
            <a:spLocks noGrp="1"/>
          </p:cNvSpPr>
          <p:nvPr>
            <p:ph type="title"/>
          </p:nvPr>
        </p:nvSpPr>
        <p:spPr>
          <a:xfrm>
            <a:off x="457200" y="152400"/>
            <a:ext cx="8229600" cy="1143000"/>
          </a:xfrm>
        </p:spPr>
        <p:txBody>
          <a:bodyPr>
            <a:normAutofit fontScale="90000"/>
          </a:bodyPr>
          <a:lstStyle/>
          <a:p>
            <a:r>
              <a:rPr lang="en-US" sz="3200" dirty="0" smtClean="0"/>
              <a:t>The central regions of </a:t>
            </a:r>
            <a:r>
              <a:rPr lang="en-US" sz="3200" dirty="0" err="1" smtClean="0"/>
              <a:t>Gro</a:t>
            </a:r>
            <a:r>
              <a:rPr lang="en-US" sz="3200" dirty="0"/>
              <a:t> </a:t>
            </a:r>
            <a:r>
              <a:rPr lang="en-US" sz="3200" dirty="0" smtClean="0"/>
              <a:t>have roles in repression, </a:t>
            </a:r>
            <a:r>
              <a:rPr lang="en-US" sz="3200" dirty="0" err="1" smtClean="0"/>
              <a:t>Gro</a:t>
            </a:r>
            <a:r>
              <a:rPr lang="en-US" sz="3200" dirty="0" smtClean="0"/>
              <a:t> down-regulation, and target specificity</a:t>
            </a:r>
            <a:endParaRPr lang="en-US" sz="3200" dirty="0"/>
          </a:p>
        </p:txBody>
      </p:sp>
      <p:sp>
        <p:nvSpPr>
          <p:cNvPr id="3" name="Slide Number Placeholder 2"/>
          <p:cNvSpPr>
            <a:spLocks noGrp="1"/>
          </p:cNvSpPr>
          <p:nvPr>
            <p:ph type="sldNum" sz="quarter" idx="12"/>
          </p:nvPr>
        </p:nvSpPr>
        <p:spPr/>
        <p:txBody>
          <a:bodyPr/>
          <a:lstStyle/>
          <a:p>
            <a:fld id="{818D74A5-6B21-7D43-AA42-06463E0BF38B}" type="slidenum">
              <a:rPr lang="en-US" smtClean="0"/>
              <a:t>9</a:t>
            </a:fld>
            <a:endParaRPr lang="en-US"/>
          </a:p>
        </p:txBody>
      </p:sp>
    </p:spTree>
    <p:extLst>
      <p:ext uri="{BB962C8B-B14F-4D97-AF65-F5344CB8AC3E}">
        <p14:creationId xmlns:p14="http://schemas.microsoft.com/office/powerpoint/2010/main" val="22808516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13599</TotalTime>
  <Words>1486</Words>
  <Application>Microsoft Macintosh PowerPoint</Application>
  <PresentationFormat>On-screen Show (4:3)</PresentationFormat>
  <Paragraphs>360</Paragraphs>
  <Slides>33</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Calibri</vt:lpstr>
      <vt:lpstr>Cambria</vt:lpstr>
      <vt:lpstr>Comic Sans MS</vt:lpstr>
      <vt:lpstr>Helvetica</vt:lpstr>
      <vt:lpstr>ＭＳ Ｐゴシック</vt:lpstr>
      <vt:lpstr>Papyrus</vt:lpstr>
      <vt:lpstr>Arial</vt:lpstr>
      <vt:lpstr>Office Theme</vt:lpstr>
      <vt:lpstr>Temporal Analysis of Groucho Mediated Gene Regulation in the Drosophila Embryo</vt:lpstr>
      <vt:lpstr>Overview</vt:lpstr>
      <vt:lpstr>Groucho (Gro)             Groucho Marx</vt:lpstr>
      <vt:lpstr>PowerPoint Presentation</vt:lpstr>
      <vt:lpstr>PowerPoint Presentation</vt:lpstr>
      <vt:lpstr>Groucho is required by many different DNA-bound repressors</vt:lpstr>
      <vt:lpstr>There is evidence for multiple mechanisms of Gro mediated repression</vt:lpstr>
      <vt:lpstr>Groucho/TLE family proteins are highly conserved throughout metazoans</vt:lpstr>
      <vt:lpstr>The central regions of Gro have roles in repression, Gro down-regulation, and target specificity</vt:lpstr>
      <vt:lpstr>Overview</vt:lpstr>
      <vt:lpstr>Genomic scale analysis will provide significant insight into Groucho’s functions in early fly development</vt:lpstr>
      <vt:lpstr>Perturbation of Groucho expression results in the misregulation of hundreds of genes</vt:lpstr>
      <vt:lpstr>PowerPoint Presentation</vt:lpstr>
      <vt:lpstr>RNA-seq suggests Gro is a dedicated repressor in Drosophila</vt:lpstr>
      <vt:lpstr>Putative Groucho target genes are enriched for developmentally-regulated TFs</vt:lpstr>
      <vt:lpstr>Nascent-seq provides a more accurate measurement of transcription rates in dynamic systems</vt:lpstr>
      <vt:lpstr>Nascent-seq reveals differences in mRNA abundance and transcription rates</vt:lpstr>
      <vt:lpstr>Overview</vt:lpstr>
      <vt:lpstr>Groucho recruitment is more dynamic during early developmental stages</vt:lpstr>
      <vt:lpstr>Groucho localizes to both enhancer and TSS elements of multiple Capicua-regulated genes</vt:lpstr>
      <vt:lpstr>Groucho localizes to both enhancer and TSS elements of multiple Capicua-regulated genes</vt:lpstr>
      <vt:lpstr>Groucho enrichment at TSS supports its role as a long- and short-range repressor</vt:lpstr>
      <vt:lpstr>Groucho spreading is not an obligate feature of repression</vt:lpstr>
      <vt:lpstr>“Active” Groucho binding regions are enriched upstream and inside of genes</vt:lpstr>
      <vt:lpstr>Groucho regulated genes are enriched for stalled PolII</vt:lpstr>
      <vt:lpstr>Summary</vt:lpstr>
      <vt:lpstr>Acknowledgements</vt:lpstr>
      <vt:lpstr>Early Groucho binding regions are enriched for Zelda sequence motifs</vt:lpstr>
      <vt:lpstr>Genes with adjacent Groucho binding sites are enriched for putative Gro repression</vt:lpstr>
      <vt:lpstr>PowerPoint Presentation</vt:lpstr>
      <vt:lpstr>Clustering of misregulated genes reveals multiple regulatory paradigms</vt:lpstr>
      <vt:lpstr>PowerPoint Presentation</vt:lpstr>
      <vt:lpstr>PowerPoint Presentation</vt:lpstr>
    </vt:vector>
  </TitlesOfParts>
  <Company>UCLA</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Chambers</dc:creator>
  <cp:lastModifiedBy>Michael Chambers</cp:lastModifiedBy>
  <cp:revision>105</cp:revision>
  <dcterms:created xsi:type="dcterms:W3CDTF">2015-02-24T21:07:59Z</dcterms:created>
  <dcterms:modified xsi:type="dcterms:W3CDTF">2015-07-14T09:24:04Z</dcterms:modified>
</cp:coreProperties>
</file>